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2" r:id="rId1"/>
  </p:sldMasterIdLst>
  <p:notesMasterIdLst>
    <p:notesMasterId r:id="rId5"/>
  </p:notesMasterIdLst>
  <p:sldIdLst>
    <p:sldId id="1427" r:id="rId2"/>
    <p:sldId id="1430" r:id="rId3"/>
    <p:sldId id="1433" r:id="rId4"/>
  </p:sldIdLst>
  <p:sldSz cx="9144000" cy="5143500" type="screen16x9"/>
  <p:notesSz cx="6858000" cy="9144000"/>
  <p:embeddedFontLst>
    <p:embeddedFont>
      <p:font typeface="Maven Pro Regular" panose="020B0604020202020204" charset="0"/>
      <p:regular r:id="rId6"/>
      <p:bold r:id="rId7"/>
    </p:embeddedFont>
    <p:embeddedFont>
      <p:font typeface="Montserrat" panose="00000500000000000000" pitchFamily="2" charset="0"/>
      <p:regular r:id="rId8"/>
      <p:bold r:id="rId9"/>
      <p:italic r:id="rId10"/>
      <p:boldItalic r:id="rId11"/>
    </p:embeddedFont>
    <p:embeddedFont>
      <p:font typeface="Muli" panose="02000503000000000000" pitchFamily="2" charset="0"/>
      <p:regular r:id="rId12"/>
      <p:bold r:id="rId13"/>
      <p:italic r:id="rId14"/>
      <p:boldItalic r:id="rId15"/>
    </p:embeddedFont>
    <p:embeddedFont>
      <p:font typeface="Red Hat Display" panose="020B0604020202020204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AVDEEP YADAV" initials="NY" lastIdx="4" clrIdx="0">
    <p:extLst>
      <p:ext uri="{19B8F6BF-5375-455C-9EA6-DF929625EA0E}">
        <p15:presenceInfo xmlns:p15="http://schemas.microsoft.com/office/powerpoint/2012/main" userId="d5bc6bf5e1b0279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77F2"/>
    <a:srgbClr val="000000"/>
    <a:srgbClr val="FCFCFC"/>
    <a:srgbClr val="F2F7FB"/>
    <a:srgbClr val="00B0F0"/>
    <a:srgbClr val="F2F3F6"/>
    <a:srgbClr val="28272D"/>
    <a:srgbClr val="FFFFFF"/>
    <a:srgbClr val="00B050"/>
    <a:srgbClr val="E53B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C100386-2D11-4C40-8403-A2D32997BE05}">
  <a:tblStyle styleId="{1C100386-2D11-4C40-8403-A2D32997BE0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254E3D4-595A-4DC5-88AF-1F65CDB883FB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6092" autoAdjust="0"/>
    <p:restoredTop sz="81176" autoAdjust="0"/>
  </p:normalViewPr>
  <p:slideViewPr>
    <p:cSldViewPr snapToGrid="0">
      <p:cViewPr varScale="1">
        <p:scale>
          <a:sx n="88" d="100"/>
          <a:sy n="88" d="100"/>
        </p:scale>
        <p:origin x="1286" y="72"/>
      </p:cViewPr>
      <p:guideLst/>
    </p:cSldViewPr>
  </p:slideViewPr>
  <p:outlineViewPr>
    <p:cViewPr>
      <p:scale>
        <a:sx n="33" d="100"/>
        <a:sy n="33" d="100"/>
      </p:scale>
      <p:origin x="0" y="-4176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18" Type="http://schemas.openxmlformats.org/officeDocument/2006/relationships/font" Target="fonts/font13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openxmlformats.org/officeDocument/2006/relationships/font" Target="fonts/font12.fntdata"/><Relationship Id="rId2" Type="http://schemas.openxmlformats.org/officeDocument/2006/relationships/slide" Target="slides/slide1.xml"/><Relationship Id="rId16" Type="http://schemas.openxmlformats.org/officeDocument/2006/relationships/font" Target="fonts/font11.fntdata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24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5" Type="http://schemas.openxmlformats.org/officeDocument/2006/relationships/font" Target="fonts/font10.fntdata"/><Relationship Id="rId23" Type="http://schemas.openxmlformats.org/officeDocument/2006/relationships/theme" Target="theme/theme1.xml"/><Relationship Id="rId10" Type="http://schemas.openxmlformats.org/officeDocument/2006/relationships/font" Target="fonts/font5.fntdata"/><Relationship Id="rId19" Type="http://schemas.openxmlformats.org/officeDocument/2006/relationships/font" Target="fonts/font14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font" Target="fonts/font9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4224288" y="372650"/>
            <a:ext cx="4365300" cy="2276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5200"/>
              <a:buNone/>
              <a:defRPr sz="6000">
                <a:solidFill>
                  <a:srgbClr val="E42524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5887188" y="2866175"/>
            <a:ext cx="2702400" cy="63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7"/>
          <p:cNvSpPr txBox="1">
            <a:spLocks noGrp="1"/>
          </p:cNvSpPr>
          <p:nvPr>
            <p:ph type="ctrTitle"/>
          </p:nvPr>
        </p:nvSpPr>
        <p:spPr>
          <a:xfrm>
            <a:off x="640900" y="2249400"/>
            <a:ext cx="2738400" cy="644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Maven Pro Regular"/>
              <a:buNone/>
              <a:defRPr sz="1800" b="0">
                <a:latin typeface="Maven Pro Regular"/>
                <a:ea typeface="Maven Pro Regular"/>
                <a:cs typeface="Maven Pro Regular"/>
                <a:sym typeface="Maven Pro Regula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Maven Pro Regular"/>
              <a:buNone/>
              <a:defRPr sz="1800" b="0">
                <a:latin typeface="Maven Pro Regular"/>
                <a:ea typeface="Maven Pro Regular"/>
                <a:cs typeface="Maven Pro Regular"/>
                <a:sym typeface="Maven Pro Regula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Maven Pro Regular"/>
              <a:buNone/>
              <a:defRPr sz="1800" b="0">
                <a:latin typeface="Maven Pro Regular"/>
                <a:ea typeface="Maven Pro Regular"/>
                <a:cs typeface="Maven Pro Regular"/>
                <a:sym typeface="Maven Pro Regula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Maven Pro Regular"/>
              <a:buNone/>
              <a:defRPr sz="1800" b="0">
                <a:latin typeface="Maven Pro Regular"/>
                <a:ea typeface="Maven Pro Regular"/>
                <a:cs typeface="Maven Pro Regular"/>
                <a:sym typeface="Maven Pro Regula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Maven Pro Regular"/>
              <a:buNone/>
              <a:defRPr sz="1800" b="0">
                <a:latin typeface="Maven Pro Regular"/>
                <a:ea typeface="Maven Pro Regular"/>
                <a:cs typeface="Maven Pro Regular"/>
                <a:sym typeface="Maven Pro Regula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Maven Pro Regular"/>
              <a:buNone/>
              <a:defRPr sz="1800" b="0">
                <a:latin typeface="Maven Pro Regular"/>
                <a:ea typeface="Maven Pro Regular"/>
                <a:cs typeface="Maven Pro Regular"/>
                <a:sym typeface="Maven Pro Regula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Maven Pro Regular"/>
              <a:buNone/>
              <a:defRPr sz="1800" b="0">
                <a:latin typeface="Maven Pro Regular"/>
                <a:ea typeface="Maven Pro Regular"/>
                <a:cs typeface="Maven Pro Regular"/>
                <a:sym typeface="Maven Pro Regula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Maven Pro Regular"/>
              <a:buNone/>
              <a:defRPr sz="1800" b="0">
                <a:latin typeface="Maven Pro Regular"/>
                <a:ea typeface="Maven Pro Regular"/>
                <a:cs typeface="Maven Pro Regular"/>
                <a:sym typeface="Maven Pro Regular"/>
              </a:defRPr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subTitle" idx="1"/>
          </p:nvPr>
        </p:nvSpPr>
        <p:spPr>
          <a:xfrm>
            <a:off x="5651899" y="1490100"/>
            <a:ext cx="2517300" cy="216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3" name="Google Shape;33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ed Hat Display"/>
              <a:buNone/>
              <a:defRPr sz="2800" b="1"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ed Hat Display"/>
              <a:buNone/>
              <a:defRPr sz="2800" b="1"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ed Hat Display"/>
              <a:buNone/>
              <a:defRPr sz="2800" b="1"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ed Hat Display"/>
              <a:buNone/>
              <a:defRPr sz="2800" b="1"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ed Hat Display"/>
              <a:buNone/>
              <a:defRPr sz="2800" b="1"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ed Hat Display"/>
              <a:buNone/>
              <a:defRPr sz="2800" b="1"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ed Hat Display"/>
              <a:buNone/>
              <a:defRPr sz="2800" b="1"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ed Hat Display"/>
              <a:buNone/>
              <a:defRPr sz="2800" b="1"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ed Hat Display"/>
              <a:buNone/>
              <a:defRPr sz="2800" b="1"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uli"/>
              <a:buChar char="●"/>
              <a:defRPr sz="1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uli"/>
              <a:buChar char="○"/>
              <a:defRPr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uli"/>
              <a:buChar char="■"/>
              <a:defRPr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uli"/>
              <a:buChar char="●"/>
              <a:defRPr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uli"/>
              <a:buChar char="○"/>
              <a:defRPr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uli"/>
              <a:buChar char="■"/>
              <a:defRPr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uli"/>
              <a:buChar char="●"/>
              <a:defRPr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uli"/>
              <a:buChar char="○"/>
              <a:defRPr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Muli"/>
              <a:buChar char="■"/>
              <a:defRPr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3" r:id="rId2"/>
    <p:sldLayoutId id="2147483655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B9C7732E-9289-9005-9B6E-B0F1E8B5BFF6}"/>
              </a:ext>
            </a:extLst>
          </p:cNvPr>
          <p:cNvGrpSpPr/>
          <p:nvPr/>
        </p:nvGrpSpPr>
        <p:grpSpPr>
          <a:xfrm>
            <a:off x="0" y="236432"/>
            <a:ext cx="9144000" cy="4797430"/>
            <a:chOff x="166476" y="1185348"/>
            <a:chExt cx="10672065" cy="558737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9767ACC3-6FDF-7715-AB48-D8AB42563A75}"/>
                </a:ext>
              </a:extLst>
            </p:cNvPr>
            <p:cNvSpPr/>
            <p:nvPr/>
          </p:nvSpPr>
          <p:spPr>
            <a:xfrm>
              <a:off x="166477" y="4538148"/>
              <a:ext cx="5410636" cy="186265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 b="1" dirty="0">
                <a:latin typeface="Montserrat" panose="00000500000000000000" pitchFamily="2" charset="0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EA94E95-1074-0A13-C36B-70166BE60C36}"/>
                </a:ext>
              </a:extLst>
            </p:cNvPr>
            <p:cNvSpPr/>
            <p:nvPr/>
          </p:nvSpPr>
          <p:spPr>
            <a:xfrm>
              <a:off x="5577112" y="4538148"/>
              <a:ext cx="5261429" cy="186265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 b="1" dirty="0">
                <a:latin typeface="Montserrat" panose="00000500000000000000" pitchFamily="2" charset="0"/>
              </a:endParaRPr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11FAAFEE-D8D7-BBC1-94D5-13039514D33F}"/>
                </a:ext>
              </a:extLst>
            </p:cNvPr>
            <p:cNvGrpSpPr/>
            <p:nvPr/>
          </p:nvGrpSpPr>
          <p:grpSpPr>
            <a:xfrm>
              <a:off x="166477" y="1185348"/>
              <a:ext cx="10672064" cy="3713706"/>
              <a:chOff x="166477" y="1185348"/>
              <a:chExt cx="10672064" cy="3713706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2E6961F2-311A-C503-8AC1-26F7643BC13E}"/>
                  </a:ext>
                </a:extLst>
              </p:cNvPr>
              <p:cNvSpPr/>
              <p:nvPr/>
            </p:nvSpPr>
            <p:spPr>
              <a:xfrm>
                <a:off x="166477" y="1185348"/>
                <a:ext cx="1967123" cy="33528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50" b="1" dirty="0">
                  <a:latin typeface="Montserrat" panose="00000500000000000000" pitchFamily="2" charset="0"/>
                </a:endParaRP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9423F42A-32CD-FD99-9A4F-971B04FAD7E3}"/>
                  </a:ext>
                </a:extLst>
              </p:cNvPr>
              <p:cNvSpPr/>
              <p:nvPr/>
            </p:nvSpPr>
            <p:spPr>
              <a:xfrm>
                <a:off x="2133600" y="1195778"/>
                <a:ext cx="2008513" cy="16764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50" b="1" dirty="0">
                  <a:latin typeface="Montserrat" panose="00000500000000000000" pitchFamily="2" charset="0"/>
                </a:endParaRP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68CD27B2-381D-67F2-E962-58C3C1C041F1}"/>
                  </a:ext>
                </a:extLst>
              </p:cNvPr>
              <p:cNvSpPr/>
              <p:nvPr/>
            </p:nvSpPr>
            <p:spPr>
              <a:xfrm>
                <a:off x="2133600" y="2861748"/>
                <a:ext cx="2008513" cy="16764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50" b="1" dirty="0">
                  <a:latin typeface="Montserrat" panose="00000500000000000000" pitchFamily="2" charset="0"/>
                </a:endParaRP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C6C13BC8-AB39-29CD-AC72-A6CD68E1CF07}"/>
                  </a:ext>
                </a:extLst>
              </p:cNvPr>
              <p:cNvSpPr/>
              <p:nvPr/>
            </p:nvSpPr>
            <p:spPr>
              <a:xfrm>
                <a:off x="4142114" y="1185348"/>
                <a:ext cx="2148862" cy="33528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50" b="1" dirty="0">
                  <a:latin typeface="Montserrat" panose="00000500000000000000" pitchFamily="2" charset="0"/>
                </a:endParaRP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80CE99A1-410B-C44E-F672-C4A95FDB0584}"/>
                  </a:ext>
                </a:extLst>
              </p:cNvPr>
              <p:cNvSpPr/>
              <p:nvPr/>
            </p:nvSpPr>
            <p:spPr>
              <a:xfrm>
                <a:off x="6290975" y="1185348"/>
                <a:ext cx="2214395" cy="16764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50" b="1" dirty="0">
                  <a:latin typeface="Montserrat" panose="00000500000000000000" pitchFamily="2" charset="0"/>
                </a:endParaRP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52FDB22A-37C8-4F31-44CD-73D66DA97B2F}"/>
                  </a:ext>
                </a:extLst>
              </p:cNvPr>
              <p:cNvSpPr/>
              <p:nvPr/>
            </p:nvSpPr>
            <p:spPr>
              <a:xfrm>
                <a:off x="6290975" y="2894694"/>
                <a:ext cx="2214395" cy="164345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50" b="1" dirty="0">
                  <a:latin typeface="Montserrat" panose="00000500000000000000" pitchFamily="2" charset="0"/>
                </a:endParaRP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6D38E9DD-30A6-0906-70EC-2B3AAF042722}"/>
                  </a:ext>
                </a:extLst>
              </p:cNvPr>
              <p:cNvSpPr/>
              <p:nvPr/>
            </p:nvSpPr>
            <p:spPr>
              <a:xfrm>
                <a:off x="8505369" y="1185348"/>
                <a:ext cx="2333171" cy="3352799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50" b="1" dirty="0">
                  <a:latin typeface="Montserrat" panose="00000500000000000000" pitchFamily="2" charset="0"/>
                </a:endParaRP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4976C963-5E8C-4C29-4B2A-B04D8C5F3518}"/>
                  </a:ext>
                </a:extLst>
              </p:cNvPr>
              <p:cNvSpPr/>
              <p:nvPr/>
            </p:nvSpPr>
            <p:spPr>
              <a:xfrm>
                <a:off x="6290975" y="1185350"/>
                <a:ext cx="2214395" cy="360000"/>
              </a:xfrm>
              <a:prstGeom prst="rect">
                <a:avLst/>
              </a:prstGeom>
              <a:solidFill>
                <a:srgbClr val="2E97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50" b="1" dirty="0">
                  <a:latin typeface="Montserrat" panose="00000500000000000000" pitchFamily="2" charset="0"/>
                </a:endParaRPr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5168A8DB-46B8-48D9-B236-67A919C44BF7}"/>
                  </a:ext>
                </a:extLst>
              </p:cNvPr>
              <p:cNvSpPr/>
              <p:nvPr/>
            </p:nvSpPr>
            <p:spPr>
              <a:xfrm>
                <a:off x="6290975" y="2871272"/>
                <a:ext cx="2214395" cy="360000"/>
              </a:xfrm>
              <a:prstGeom prst="rect">
                <a:avLst/>
              </a:prstGeom>
              <a:solidFill>
                <a:srgbClr val="2E97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50" dirty="0">
                  <a:latin typeface="Montserrat" panose="00000500000000000000" pitchFamily="2" charset="0"/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891E617E-CCD0-1684-30C1-9E1119373CFC}"/>
                  </a:ext>
                </a:extLst>
              </p:cNvPr>
              <p:cNvSpPr/>
              <p:nvPr/>
            </p:nvSpPr>
            <p:spPr>
              <a:xfrm>
                <a:off x="8505370" y="1185348"/>
                <a:ext cx="2333170" cy="360000"/>
              </a:xfrm>
              <a:prstGeom prst="rect">
                <a:avLst/>
              </a:prstGeom>
              <a:solidFill>
                <a:srgbClr val="2E97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50" b="1" dirty="0">
                  <a:latin typeface="Montserrat" panose="00000500000000000000" pitchFamily="2" charset="0"/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52D3C28D-7031-5A33-0549-282776AB0731}"/>
                  </a:ext>
                </a:extLst>
              </p:cNvPr>
              <p:cNvSpPr/>
              <p:nvPr/>
            </p:nvSpPr>
            <p:spPr>
              <a:xfrm>
                <a:off x="4142114" y="1185348"/>
                <a:ext cx="2148861" cy="360000"/>
              </a:xfrm>
              <a:prstGeom prst="rect">
                <a:avLst/>
              </a:prstGeom>
              <a:gradFill>
                <a:gsLst>
                  <a:gs pos="25000">
                    <a:srgbClr val="A66BD3"/>
                  </a:gs>
                  <a:gs pos="85000">
                    <a:srgbClr val="2E97F0"/>
                  </a:gs>
                </a:gsLst>
                <a:lin ang="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50" b="1" dirty="0">
                  <a:latin typeface="Montserrat" panose="00000500000000000000" pitchFamily="2" charset="0"/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F4916280-6815-3090-D52E-AB6C71D48FCA}"/>
                  </a:ext>
                </a:extLst>
              </p:cNvPr>
              <p:cNvSpPr/>
              <p:nvPr/>
            </p:nvSpPr>
            <p:spPr>
              <a:xfrm>
                <a:off x="2133602" y="1185348"/>
                <a:ext cx="2008511" cy="360000"/>
              </a:xfrm>
              <a:prstGeom prst="rect">
                <a:avLst/>
              </a:prstGeom>
              <a:solidFill>
                <a:srgbClr val="A66BD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50" b="1" dirty="0">
                  <a:latin typeface="Montserrat" panose="00000500000000000000" pitchFamily="2" charset="0"/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BA7ACD14-D687-2628-59BC-469539333BB3}"/>
                  </a:ext>
                </a:extLst>
              </p:cNvPr>
              <p:cNvSpPr/>
              <p:nvPr/>
            </p:nvSpPr>
            <p:spPr>
              <a:xfrm>
                <a:off x="166478" y="1185349"/>
                <a:ext cx="1967122" cy="360000"/>
              </a:xfrm>
              <a:prstGeom prst="rect">
                <a:avLst/>
              </a:prstGeom>
              <a:solidFill>
                <a:srgbClr val="A66BD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50" b="1" dirty="0">
                  <a:latin typeface="Montserrat" panose="00000500000000000000" pitchFamily="2" charset="0"/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CAB92E3D-93DD-516E-E18C-3C112D646D47}"/>
                  </a:ext>
                </a:extLst>
              </p:cNvPr>
              <p:cNvSpPr/>
              <p:nvPr/>
            </p:nvSpPr>
            <p:spPr>
              <a:xfrm>
                <a:off x="2133601" y="2872178"/>
                <a:ext cx="2008512" cy="360000"/>
              </a:xfrm>
              <a:prstGeom prst="rect">
                <a:avLst/>
              </a:prstGeom>
              <a:solidFill>
                <a:srgbClr val="A66BD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50" dirty="0">
                  <a:latin typeface="Montserrat" panose="00000500000000000000" pitchFamily="2" charset="0"/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A9A0DFC1-9B11-DEB7-654E-C98DF2C1751B}"/>
                  </a:ext>
                </a:extLst>
              </p:cNvPr>
              <p:cNvSpPr/>
              <p:nvPr/>
            </p:nvSpPr>
            <p:spPr>
              <a:xfrm>
                <a:off x="5577113" y="4539054"/>
                <a:ext cx="5261428" cy="360000"/>
              </a:xfrm>
              <a:prstGeom prst="rect">
                <a:avLst/>
              </a:prstGeom>
              <a:solidFill>
                <a:srgbClr val="2E97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50" b="1" dirty="0">
                  <a:latin typeface="Montserrat" panose="00000500000000000000" pitchFamily="2" charset="0"/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7BF2A3DC-59F4-7EA4-E03F-5E462FA53ECF}"/>
                  </a:ext>
                </a:extLst>
              </p:cNvPr>
              <p:cNvSpPr/>
              <p:nvPr/>
            </p:nvSpPr>
            <p:spPr>
              <a:xfrm>
                <a:off x="166478" y="4539054"/>
                <a:ext cx="5410636" cy="360000"/>
              </a:xfrm>
              <a:prstGeom prst="rect">
                <a:avLst/>
              </a:prstGeom>
              <a:solidFill>
                <a:srgbClr val="A66BD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50" dirty="0">
                  <a:latin typeface="Montserrat" panose="00000500000000000000" pitchFamily="2" charset="0"/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20E8EFA0-D67B-2D53-A3DB-784FD2A54087}"/>
                  </a:ext>
                </a:extLst>
              </p:cNvPr>
              <p:cNvSpPr/>
              <p:nvPr/>
            </p:nvSpPr>
            <p:spPr>
              <a:xfrm>
                <a:off x="512413" y="1219200"/>
                <a:ext cx="1699728" cy="2957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050" dirty="0">
                    <a:solidFill>
                      <a:schemeClr val="bg1"/>
                    </a:solidFill>
                    <a:latin typeface="Montserrat" panose="00000500000000000000" pitchFamily="2" charset="0"/>
                  </a:rPr>
                  <a:t>Key Activities</a:t>
                </a: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7C473428-8C64-C299-51D4-6B20CCAFF635}"/>
                  </a:ext>
                </a:extLst>
              </p:cNvPr>
              <p:cNvSpPr/>
              <p:nvPr/>
            </p:nvSpPr>
            <p:spPr>
              <a:xfrm>
                <a:off x="4464516" y="1219200"/>
                <a:ext cx="1721229" cy="2957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050" dirty="0">
                    <a:solidFill>
                      <a:schemeClr val="bg1"/>
                    </a:solidFill>
                    <a:latin typeface="Montserrat" panose="00000500000000000000" pitchFamily="2" charset="0"/>
                  </a:rPr>
                  <a:t>Value Proposition</a:t>
                </a:r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6D7ACF6E-CDE1-63BC-5F85-673A1DEE5098}"/>
                  </a:ext>
                </a:extLst>
              </p:cNvPr>
              <p:cNvSpPr/>
              <p:nvPr/>
            </p:nvSpPr>
            <p:spPr>
              <a:xfrm>
                <a:off x="6400799" y="1219200"/>
                <a:ext cx="2214393" cy="2957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050" dirty="0">
                    <a:solidFill>
                      <a:schemeClr val="bg1"/>
                    </a:solidFill>
                    <a:latin typeface="Montserrat" panose="00000500000000000000" pitchFamily="2" charset="0"/>
                  </a:rPr>
                  <a:t>Customer Relationships</a:t>
                </a:r>
              </a:p>
            </p:txBody>
          </p:sp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C1C8D1A0-ED21-3685-F6D7-36E9B10B7C2F}"/>
                  </a:ext>
                </a:extLst>
              </p:cNvPr>
              <p:cNvSpPr/>
              <p:nvPr/>
            </p:nvSpPr>
            <p:spPr>
              <a:xfrm>
                <a:off x="8610600" y="1219200"/>
                <a:ext cx="1978860" cy="2957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050" dirty="0">
                    <a:solidFill>
                      <a:schemeClr val="bg1"/>
                    </a:solidFill>
                    <a:latin typeface="Montserrat" panose="00000500000000000000" pitchFamily="2" charset="0"/>
                  </a:rPr>
                  <a:t>Customer Segments</a:t>
                </a:r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65E88A40-F03F-BCFF-8DAC-2F28D87B2A2A}"/>
                  </a:ext>
                </a:extLst>
              </p:cNvPr>
              <p:cNvSpPr/>
              <p:nvPr/>
            </p:nvSpPr>
            <p:spPr>
              <a:xfrm>
                <a:off x="2286000" y="1219200"/>
                <a:ext cx="1584938" cy="2957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050" dirty="0">
                    <a:solidFill>
                      <a:schemeClr val="bg1"/>
                    </a:solidFill>
                    <a:latin typeface="Montserrat" panose="00000500000000000000" pitchFamily="2" charset="0"/>
                  </a:rPr>
                  <a:t>Key Partners</a:t>
                </a: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0C9E0E06-CE04-27BC-92FE-636A7CF732CD}"/>
                  </a:ext>
                </a:extLst>
              </p:cNvPr>
              <p:cNvSpPr/>
              <p:nvPr/>
            </p:nvSpPr>
            <p:spPr>
              <a:xfrm>
                <a:off x="2337662" y="2892623"/>
                <a:ext cx="1366119" cy="2957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050" dirty="0">
                    <a:solidFill>
                      <a:schemeClr val="bg1"/>
                    </a:solidFill>
                    <a:latin typeface="Montserrat" panose="00000500000000000000" pitchFamily="2" charset="0"/>
                  </a:rPr>
                  <a:t>Key Resources</a:t>
                </a:r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300911D4-0320-449E-A99E-700E055AA61D}"/>
                  </a:ext>
                </a:extLst>
              </p:cNvPr>
              <p:cNvSpPr/>
              <p:nvPr/>
            </p:nvSpPr>
            <p:spPr>
              <a:xfrm>
                <a:off x="6259575" y="2911986"/>
                <a:ext cx="1070308" cy="2957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050" dirty="0">
                    <a:solidFill>
                      <a:schemeClr val="bg1"/>
                    </a:solidFill>
                    <a:latin typeface="Montserrat" panose="00000500000000000000" pitchFamily="2" charset="0"/>
                  </a:rPr>
                  <a:t>Channels</a:t>
                </a:r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4A44AD75-06FC-C891-40B2-A3F02BA015BE}"/>
                  </a:ext>
                </a:extLst>
              </p:cNvPr>
              <p:cNvSpPr/>
              <p:nvPr/>
            </p:nvSpPr>
            <p:spPr>
              <a:xfrm>
                <a:off x="512413" y="4572000"/>
                <a:ext cx="1356764" cy="2957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050" dirty="0">
                    <a:solidFill>
                      <a:schemeClr val="bg1"/>
                    </a:solidFill>
                    <a:latin typeface="Montserrat" panose="00000500000000000000" pitchFamily="2" charset="0"/>
                  </a:rPr>
                  <a:t>Cost Structure</a:t>
                </a:r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54AE683C-A194-7CDF-A953-70939688585C}"/>
                  </a:ext>
                </a:extLst>
              </p:cNvPr>
              <p:cNvSpPr/>
              <p:nvPr/>
            </p:nvSpPr>
            <p:spPr>
              <a:xfrm>
                <a:off x="5715000" y="4572000"/>
                <a:ext cx="1613076" cy="2957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050" dirty="0">
                    <a:solidFill>
                      <a:schemeClr val="bg1"/>
                    </a:solidFill>
                    <a:latin typeface="Montserrat" panose="00000500000000000000" pitchFamily="2" charset="0"/>
                  </a:rPr>
                  <a:t>Revenue Streams</a:t>
                </a:r>
              </a:p>
            </p:txBody>
          </p:sp>
        </p:grp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C730117-F7D1-DE53-BEE7-7E675DB6C6CC}"/>
                </a:ext>
              </a:extLst>
            </p:cNvPr>
            <p:cNvSpPr/>
            <p:nvPr/>
          </p:nvSpPr>
          <p:spPr>
            <a:xfrm>
              <a:off x="166476" y="6477000"/>
              <a:ext cx="1245211" cy="295726"/>
            </a:xfrm>
            <a:prstGeom prst="rect">
              <a:avLst/>
            </a:prstGeom>
            <a:solidFill>
              <a:srgbClr val="A66BD3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en-US" sz="1050" dirty="0">
                  <a:solidFill>
                    <a:schemeClr val="bg1"/>
                  </a:solidFill>
                  <a:latin typeface="Montserrat" panose="00000500000000000000" pitchFamily="2" charset="0"/>
                  <a:cs typeface="Arial" pitchFamily="34" charset="0"/>
                </a:rPr>
                <a:t>EFFICIENCY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B71A16A-2A97-AA6E-30C9-462F712490AD}"/>
                </a:ext>
              </a:extLst>
            </p:cNvPr>
            <p:cNvSpPr/>
            <p:nvPr/>
          </p:nvSpPr>
          <p:spPr>
            <a:xfrm>
              <a:off x="1443701" y="6468745"/>
              <a:ext cx="1038708" cy="295726"/>
            </a:xfrm>
            <a:prstGeom prst="rect">
              <a:avLst/>
            </a:prstGeom>
            <a:solidFill>
              <a:srgbClr val="2E97F0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en-US" sz="1050" dirty="0">
                  <a:solidFill>
                    <a:schemeClr val="bg1"/>
                  </a:solidFill>
                  <a:latin typeface="Montserrat" panose="00000500000000000000" pitchFamily="2" charset="0"/>
                  <a:cs typeface="Arial" pitchFamily="34" charset="0"/>
                </a:rPr>
                <a:t>VALUE</a:t>
              </a:r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D8110151-9C8A-28B9-516F-5EFDFB6EBD2D}"/>
              </a:ext>
            </a:extLst>
          </p:cNvPr>
          <p:cNvSpPr/>
          <p:nvPr/>
        </p:nvSpPr>
        <p:spPr>
          <a:xfrm>
            <a:off x="-10806" y="-1671"/>
            <a:ext cx="2723495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b="1" dirty="0">
                <a:latin typeface="Montserrat" panose="00000500000000000000" pitchFamily="2" charset="0"/>
              </a:rPr>
              <a:t>Topic 6  Business model canvas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54968D2A-374D-F258-1FCB-308E8F5EF798}"/>
              </a:ext>
            </a:extLst>
          </p:cNvPr>
          <p:cNvSpPr/>
          <p:nvPr/>
        </p:nvSpPr>
        <p:spPr>
          <a:xfrm>
            <a:off x="7892614" y="1114015"/>
            <a:ext cx="608519" cy="608519"/>
          </a:xfrm>
          <a:prstGeom prst="ellipse">
            <a:avLst/>
          </a:prstGeom>
          <a:solidFill>
            <a:srgbClr val="66CCFF"/>
          </a:solidFill>
          <a:ln>
            <a:solidFill>
              <a:srgbClr val="1877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>
                <a:solidFill>
                  <a:schemeClr val="tx2">
                    <a:lumMod val="10000"/>
                  </a:schemeClr>
                </a:solidFill>
                <a:latin typeface="Montserrat" panose="00000500000000000000" pitchFamily="2" charset="0"/>
              </a:rPr>
              <a:t>1</a:t>
            </a:r>
            <a:endParaRPr lang="en-IN" sz="1050" dirty="0">
              <a:solidFill>
                <a:schemeClr val="tx2">
                  <a:lumMod val="10000"/>
                </a:schemeClr>
              </a:solidFill>
              <a:latin typeface="Montserrat" panose="00000500000000000000" pitchFamily="2" charset="0"/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EDF8EF6A-9B53-CBFA-14E2-B919315C2B65}"/>
              </a:ext>
            </a:extLst>
          </p:cNvPr>
          <p:cNvSpPr/>
          <p:nvPr/>
        </p:nvSpPr>
        <p:spPr>
          <a:xfrm>
            <a:off x="5761251" y="1014971"/>
            <a:ext cx="608519" cy="608519"/>
          </a:xfrm>
          <a:prstGeom prst="ellipse">
            <a:avLst/>
          </a:prstGeom>
          <a:solidFill>
            <a:srgbClr val="66CCFF"/>
          </a:solidFill>
          <a:ln>
            <a:solidFill>
              <a:srgbClr val="1877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>
                <a:solidFill>
                  <a:schemeClr val="tx2">
                    <a:lumMod val="10000"/>
                  </a:schemeClr>
                </a:solidFill>
                <a:latin typeface="Montserrat" panose="00000500000000000000" pitchFamily="2" charset="0"/>
              </a:rPr>
              <a:t>4</a:t>
            </a:r>
            <a:endParaRPr lang="en-IN" sz="1050" dirty="0">
              <a:solidFill>
                <a:schemeClr val="tx2">
                  <a:lumMod val="10000"/>
                </a:schemeClr>
              </a:solidFill>
              <a:latin typeface="Montserrat" panose="00000500000000000000" pitchFamily="2" charset="0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92D8BA75-1717-0CA1-A565-BD923D987F47}"/>
              </a:ext>
            </a:extLst>
          </p:cNvPr>
          <p:cNvSpPr/>
          <p:nvPr/>
        </p:nvSpPr>
        <p:spPr>
          <a:xfrm>
            <a:off x="4058329" y="1097817"/>
            <a:ext cx="608519" cy="608519"/>
          </a:xfrm>
          <a:prstGeom prst="ellipse">
            <a:avLst/>
          </a:prstGeom>
          <a:solidFill>
            <a:srgbClr val="66CCFF"/>
          </a:solidFill>
          <a:ln>
            <a:solidFill>
              <a:srgbClr val="1877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>
                <a:solidFill>
                  <a:schemeClr val="tx2">
                    <a:lumMod val="10000"/>
                  </a:schemeClr>
                </a:solidFill>
                <a:latin typeface="Montserrat" panose="00000500000000000000" pitchFamily="2" charset="0"/>
              </a:rPr>
              <a:t>2</a:t>
            </a:r>
            <a:endParaRPr lang="en-IN" sz="1050" dirty="0">
              <a:solidFill>
                <a:schemeClr val="tx2">
                  <a:lumMod val="10000"/>
                </a:schemeClr>
              </a:solidFill>
              <a:latin typeface="Montserrat" panose="00000500000000000000" pitchFamily="2" charset="0"/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1175A00C-BBE0-759F-789E-4ABB99FD5A96}"/>
              </a:ext>
            </a:extLst>
          </p:cNvPr>
          <p:cNvSpPr/>
          <p:nvPr/>
        </p:nvSpPr>
        <p:spPr>
          <a:xfrm>
            <a:off x="2158456" y="741884"/>
            <a:ext cx="608519" cy="608519"/>
          </a:xfrm>
          <a:prstGeom prst="ellipse">
            <a:avLst/>
          </a:prstGeom>
          <a:solidFill>
            <a:srgbClr val="66CCFF"/>
          </a:solidFill>
          <a:ln>
            <a:solidFill>
              <a:srgbClr val="1877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>
                <a:solidFill>
                  <a:schemeClr val="tx2">
                    <a:lumMod val="10000"/>
                  </a:schemeClr>
                </a:solidFill>
                <a:latin typeface="Montserrat" panose="00000500000000000000" pitchFamily="2" charset="0"/>
              </a:rPr>
              <a:t>7</a:t>
            </a:r>
            <a:endParaRPr lang="en-IN" sz="1050" dirty="0">
              <a:solidFill>
                <a:schemeClr val="tx2">
                  <a:lumMod val="10000"/>
                </a:schemeClr>
              </a:solidFill>
              <a:latin typeface="Montserrat" panose="00000500000000000000" pitchFamily="2" charset="0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A5E10AB0-39A1-5213-7FD7-8E35B4AA9695}"/>
              </a:ext>
            </a:extLst>
          </p:cNvPr>
          <p:cNvSpPr/>
          <p:nvPr/>
        </p:nvSpPr>
        <p:spPr>
          <a:xfrm>
            <a:off x="327328" y="741884"/>
            <a:ext cx="608519" cy="608519"/>
          </a:xfrm>
          <a:prstGeom prst="ellipse">
            <a:avLst/>
          </a:prstGeom>
          <a:solidFill>
            <a:srgbClr val="66CCFF"/>
          </a:solidFill>
          <a:ln>
            <a:solidFill>
              <a:srgbClr val="1877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>
                <a:solidFill>
                  <a:schemeClr val="tx2">
                    <a:lumMod val="10000"/>
                  </a:schemeClr>
                </a:solidFill>
                <a:latin typeface="Montserrat" panose="00000500000000000000" pitchFamily="2" charset="0"/>
              </a:rPr>
              <a:t>8</a:t>
            </a:r>
            <a:endParaRPr lang="en-IN" sz="1050" dirty="0">
              <a:solidFill>
                <a:schemeClr val="tx2">
                  <a:lumMod val="10000"/>
                </a:schemeClr>
              </a:solidFill>
              <a:latin typeface="Montserrat" panose="00000500000000000000" pitchFamily="2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9B2F5C78-9E32-1972-E851-088A1A3D1AFD}"/>
              </a:ext>
            </a:extLst>
          </p:cNvPr>
          <p:cNvSpPr/>
          <p:nvPr/>
        </p:nvSpPr>
        <p:spPr>
          <a:xfrm>
            <a:off x="2785684" y="3958689"/>
            <a:ext cx="608519" cy="608519"/>
          </a:xfrm>
          <a:prstGeom prst="ellipse">
            <a:avLst/>
          </a:prstGeom>
          <a:solidFill>
            <a:srgbClr val="66CCFF"/>
          </a:solidFill>
          <a:ln>
            <a:solidFill>
              <a:srgbClr val="1877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>
                <a:solidFill>
                  <a:schemeClr val="tx2">
                    <a:lumMod val="10000"/>
                  </a:schemeClr>
                </a:solidFill>
                <a:latin typeface="Montserrat" panose="00000500000000000000" pitchFamily="2" charset="0"/>
              </a:rPr>
              <a:t>9</a:t>
            </a:r>
            <a:endParaRPr lang="en-IN" sz="1050" dirty="0">
              <a:solidFill>
                <a:schemeClr val="tx2">
                  <a:lumMod val="10000"/>
                </a:schemeClr>
              </a:solidFill>
              <a:latin typeface="Montserrat" panose="00000500000000000000" pitchFamily="2" charset="0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1765DE22-04E9-A1A4-E84F-C454C4F808CD}"/>
              </a:ext>
            </a:extLst>
          </p:cNvPr>
          <p:cNvSpPr/>
          <p:nvPr/>
        </p:nvSpPr>
        <p:spPr>
          <a:xfrm>
            <a:off x="6430768" y="3875518"/>
            <a:ext cx="608519" cy="608519"/>
          </a:xfrm>
          <a:prstGeom prst="ellipse">
            <a:avLst/>
          </a:prstGeom>
          <a:solidFill>
            <a:srgbClr val="66CCFF"/>
          </a:solidFill>
          <a:ln>
            <a:solidFill>
              <a:srgbClr val="1877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>
                <a:solidFill>
                  <a:schemeClr val="tx2">
                    <a:lumMod val="10000"/>
                  </a:schemeClr>
                </a:solidFill>
                <a:latin typeface="Montserrat" panose="00000500000000000000" pitchFamily="2" charset="0"/>
              </a:rPr>
              <a:t>5</a:t>
            </a:r>
            <a:endParaRPr lang="en-IN" sz="1050" dirty="0">
              <a:solidFill>
                <a:schemeClr val="tx2">
                  <a:lumMod val="10000"/>
                </a:schemeClr>
              </a:solidFill>
              <a:latin typeface="Montserrat" panose="00000500000000000000" pitchFamily="2" charset="0"/>
            </a:endParaRP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F92FBF76-FF5A-3C64-F10B-26E2D7DC585C}"/>
              </a:ext>
            </a:extLst>
          </p:cNvPr>
          <p:cNvSpPr/>
          <p:nvPr/>
        </p:nvSpPr>
        <p:spPr>
          <a:xfrm>
            <a:off x="5671698" y="2338471"/>
            <a:ext cx="608519" cy="608519"/>
          </a:xfrm>
          <a:prstGeom prst="ellipse">
            <a:avLst/>
          </a:prstGeom>
          <a:solidFill>
            <a:srgbClr val="66CCFF"/>
          </a:solidFill>
          <a:ln>
            <a:solidFill>
              <a:srgbClr val="1877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>
                <a:solidFill>
                  <a:schemeClr val="tx2">
                    <a:lumMod val="10000"/>
                  </a:schemeClr>
                </a:solidFill>
                <a:latin typeface="Montserrat" panose="00000500000000000000" pitchFamily="2" charset="0"/>
              </a:rPr>
              <a:t>3</a:t>
            </a:r>
            <a:endParaRPr lang="en-IN" sz="1050" dirty="0">
              <a:solidFill>
                <a:schemeClr val="tx2">
                  <a:lumMod val="10000"/>
                </a:schemeClr>
              </a:solidFill>
              <a:latin typeface="Montserrat" panose="00000500000000000000" pitchFamily="2" charset="0"/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9909C176-BFE6-4B59-F1C1-E07971F06D8D}"/>
              </a:ext>
            </a:extLst>
          </p:cNvPr>
          <p:cNvSpPr/>
          <p:nvPr/>
        </p:nvSpPr>
        <p:spPr>
          <a:xfrm>
            <a:off x="2158456" y="2421130"/>
            <a:ext cx="608519" cy="608519"/>
          </a:xfrm>
          <a:prstGeom prst="ellipse">
            <a:avLst/>
          </a:prstGeom>
          <a:solidFill>
            <a:srgbClr val="66CCFF"/>
          </a:solidFill>
          <a:ln>
            <a:solidFill>
              <a:srgbClr val="1877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>
                <a:solidFill>
                  <a:schemeClr val="tx2">
                    <a:lumMod val="10000"/>
                  </a:schemeClr>
                </a:solidFill>
                <a:latin typeface="Montserrat" panose="00000500000000000000" pitchFamily="2" charset="0"/>
              </a:rPr>
              <a:t>6 </a:t>
            </a:r>
            <a:endParaRPr lang="en-IN" sz="1050" dirty="0">
              <a:solidFill>
                <a:schemeClr val="tx2">
                  <a:lumMod val="10000"/>
                </a:schemeClr>
              </a:solidFill>
              <a:latin typeface="Montserrat" panose="00000500000000000000" pitchFamily="2" charset="0"/>
            </a:endParaRPr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6A33EA19-15E8-5519-AF17-8590CFBAF157}"/>
              </a:ext>
            </a:extLst>
          </p:cNvPr>
          <p:cNvSpPr/>
          <p:nvPr/>
        </p:nvSpPr>
        <p:spPr>
          <a:xfrm>
            <a:off x="4688722" y="878566"/>
            <a:ext cx="3203891" cy="405169"/>
          </a:xfrm>
          <a:custGeom>
            <a:avLst/>
            <a:gdLst>
              <a:gd name="connsiteX0" fmla="*/ 0 w 3146400"/>
              <a:gd name="connsiteY0" fmla="*/ 7200 h 7200"/>
              <a:gd name="connsiteX1" fmla="*/ 3146400 w 3146400"/>
              <a:gd name="connsiteY1" fmla="*/ 0 h 7200"/>
              <a:gd name="connsiteX0" fmla="*/ 0 w 10000"/>
              <a:gd name="connsiteY0" fmla="*/ 313344 h 313344"/>
              <a:gd name="connsiteX1" fmla="*/ 10000 w 10000"/>
              <a:gd name="connsiteY1" fmla="*/ 303344 h 313344"/>
              <a:gd name="connsiteX0" fmla="*/ 0 w 10000"/>
              <a:gd name="connsiteY0" fmla="*/ 624451 h 624451"/>
              <a:gd name="connsiteX1" fmla="*/ 10000 w 10000"/>
              <a:gd name="connsiteY1" fmla="*/ 614451 h 624451"/>
              <a:gd name="connsiteX0" fmla="*/ 0 w 10000"/>
              <a:gd name="connsiteY0" fmla="*/ 462219 h 691013"/>
              <a:gd name="connsiteX1" fmla="*/ 10000 w 10000"/>
              <a:gd name="connsiteY1" fmla="*/ 452219 h 691013"/>
              <a:gd name="connsiteX0" fmla="*/ 0 w 10000"/>
              <a:gd name="connsiteY0" fmla="*/ 910966 h 910965"/>
              <a:gd name="connsiteX1" fmla="*/ 10000 w 10000"/>
              <a:gd name="connsiteY1" fmla="*/ 900966 h 910965"/>
              <a:gd name="connsiteX0" fmla="*/ 0 w 10000"/>
              <a:gd name="connsiteY0" fmla="*/ 904134 h 904134"/>
              <a:gd name="connsiteX1" fmla="*/ 10000 w 10000"/>
              <a:gd name="connsiteY1" fmla="*/ 894134 h 904134"/>
              <a:gd name="connsiteX0" fmla="*/ 0 w 10000"/>
              <a:gd name="connsiteY0" fmla="*/ 949228 h 949228"/>
              <a:gd name="connsiteX1" fmla="*/ 10000 w 10000"/>
              <a:gd name="connsiteY1" fmla="*/ 939228 h 949228"/>
              <a:gd name="connsiteX0" fmla="*/ 0 w 10000"/>
              <a:gd name="connsiteY0" fmla="*/ 776860 h 776860"/>
              <a:gd name="connsiteX1" fmla="*/ 10000 w 10000"/>
              <a:gd name="connsiteY1" fmla="*/ 766860 h 776860"/>
              <a:gd name="connsiteX0" fmla="*/ 0 w 10000"/>
              <a:gd name="connsiteY0" fmla="*/ 818658 h 818658"/>
              <a:gd name="connsiteX1" fmla="*/ 10000 w 10000"/>
              <a:gd name="connsiteY1" fmla="*/ 808658 h 818658"/>
              <a:gd name="connsiteX0" fmla="*/ 0 w 10000"/>
              <a:gd name="connsiteY0" fmla="*/ 656867 h 656867"/>
              <a:gd name="connsiteX1" fmla="*/ 10000 w 10000"/>
              <a:gd name="connsiteY1" fmla="*/ 646867 h 656867"/>
              <a:gd name="connsiteX0" fmla="*/ 0 w 10000"/>
              <a:gd name="connsiteY0" fmla="*/ 552634 h 552634"/>
              <a:gd name="connsiteX1" fmla="*/ 10000 w 10000"/>
              <a:gd name="connsiteY1" fmla="*/ 542634 h 552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000" h="552634">
                <a:moveTo>
                  <a:pt x="0" y="552634"/>
                </a:moveTo>
                <a:cubicBezTo>
                  <a:pt x="2001" y="148967"/>
                  <a:pt x="5285" y="-452450"/>
                  <a:pt x="10000" y="542634"/>
                </a:cubicBezTo>
              </a:path>
            </a:pathLst>
          </a:custGeom>
          <a:noFill/>
          <a:ln>
            <a:solidFill>
              <a:srgbClr val="1877F2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050">
              <a:latin typeface="Montserrat" panose="00000500000000000000" pitchFamily="2" charset="0"/>
            </a:endParaRPr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57233ABC-8C0B-CE1A-F348-6336AC36BE35}"/>
              </a:ext>
            </a:extLst>
          </p:cNvPr>
          <p:cNvSpPr/>
          <p:nvPr/>
        </p:nvSpPr>
        <p:spPr>
          <a:xfrm rot="11187923">
            <a:off x="4393307" y="1822317"/>
            <a:ext cx="1269062" cy="696051"/>
          </a:xfrm>
          <a:custGeom>
            <a:avLst/>
            <a:gdLst>
              <a:gd name="connsiteX0" fmla="*/ 0 w 3146400"/>
              <a:gd name="connsiteY0" fmla="*/ 7200 h 7200"/>
              <a:gd name="connsiteX1" fmla="*/ 3146400 w 3146400"/>
              <a:gd name="connsiteY1" fmla="*/ 0 h 7200"/>
              <a:gd name="connsiteX0" fmla="*/ 0 w 10000"/>
              <a:gd name="connsiteY0" fmla="*/ 313344 h 313344"/>
              <a:gd name="connsiteX1" fmla="*/ 10000 w 10000"/>
              <a:gd name="connsiteY1" fmla="*/ 303344 h 313344"/>
              <a:gd name="connsiteX0" fmla="*/ 0 w 10000"/>
              <a:gd name="connsiteY0" fmla="*/ 624451 h 624451"/>
              <a:gd name="connsiteX1" fmla="*/ 10000 w 10000"/>
              <a:gd name="connsiteY1" fmla="*/ 614451 h 624451"/>
              <a:gd name="connsiteX0" fmla="*/ 0 w 10000"/>
              <a:gd name="connsiteY0" fmla="*/ 462219 h 691013"/>
              <a:gd name="connsiteX1" fmla="*/ 10000 w 10000"/>
              <a:gd name="connsiteY1" fmla="*/ 452219 h 691013"/>
              <a:gd name="connsiteX0" fmla="*/ 0 w 10000"/>
              <a:gd name="connsiteY0" fmla="*/ 910966 h 910965"/>
              <a:gd name="connsiteX1" fmla="*/ 10000 w 10000"/>
              <a:gd name="connsiteY1" fmla="*/ 900966 h 910965"/>
              <a:gd name="connsiteX0" fmla="*/ 0 w 10000"/>
              <a:gd name="connsiteY0" fmla="*/ 904134 h 904134"/>
              <a:gd name="connsiteX1" fmla="*/ 10000 w 10000"/>
              <a:gd name="connsiteY1" fmla="*/ 894134 h 904134"/>
              <a:gd name="connsiteX0" fmla="*/ 0 w 10000"/>
              <a:gd name="connsiteY0" fmla="*/ 949228 h 949228"/>
              <a:gd name="connsiteX1" fmla="*/ 10000 w 10000"/>
              <a:gd name="connsiteY1" fmla="*/ 939228 h 949228"/>
              <a:gd name="connsiteX0" fmla="*/ 0 w 10000"/>
              <a:gd name="connsiteY0" fmla="*/ 776860 h 776860"/>
              <a:gd name="connsiteX1" fmla="*/ 10000 w 10000"/>
              <a:gd name="connsiteY1" fmla="*/ 766860 h 776860"/>
              <a:gd name="connsiteX0" fmla="*/ 0 w 10000"/>
              <a:gd name="connsiteY0" fmla="*/ 818658 h 818658"/>
              <a:gd name="connsiteX1" fmla="*/ 10000 w 10000"/>
              <a:gd name="connsiteY1" fmla="*/ 808658 h 818658"/>
              <a:gd name="connsiteX0" fmla="*/ 0 w 10000"/>
              <a:gd name="connsiteY0" fmla="*/ 656867 h 656867"/>
              <a:gd name="connsiteX1" fmla="*/ 10000 w 10000"/>
              <a:gd name="connsiteY1" fmla="*/ 646867 h 656867"/>
              <a:gd name="connsiteX0" fmla="*/ 0 w 10000"/>
              <a:gd name="connsiteY0" fmla="*/ 552634 h 552634"/>
              <a:gd name="connsiteX1" fmla="*/ 10000 w 10000"/>
              <a:gd name="connsiteY1" fmla="*/ 542634 h 552634"/>
              <a:gd name="connsiteX0" fmla="*/ 0 w 3961"/>
              <a:gd name="connsiteY0" fmla="*/ 162841 h 1112293"/>
              <a:gd name="connsiteX1" fmla="*/ 3961 w 3961"/>
              <a:gd name="connsiteY1" fmla="*/ 1112293 h 1112293"/>
              <a:gd name="connsiteX0" fmla="*/ 0 w 10000"/>
              <a:gd name="connsiteY0" fmla="*/ 1379 h 9915"/>
              <a:gd name="connsiteX1" fmla="*/ 10000 w 10000"/>
              <a:gd name="connsiteY1" fmla="*/ 9915 h 9915"/>
              <a:gd name="connsiteX0" fmla="*/ 0 w 10000"/>
              <a:gd name="connsiteY0" fmla="*/ 1226 h 9835"/>
              <a:gd name="connsiteX1" fmla="*/ 10000 w 10000"/>
              <a:gd name="connsiteY1" fmla="*/ 9835 h 9835"/>
              <a:gd name="connsiteX0" fmla="*/ 0 w 10000"/>
              <a:gd name="connsiteY0" fmla="*/ 0 h 8753"/>
              <a:gd name="connsiteX1" fmla="*/ 10000 w 10000"/>
              <a:gd name="connsiteY1" fmla="*/ 8753 h 8753"/>
              <a:gd name="connsiteX0" fmla="*/ 0 w 10000"/>
              <a:gd name="connsiteY0" fmla="*/ 376 h 10376"/>
              <a:gd name="connsiteX1" fmla="*/ 10000 w 10000"/>
              <a:gd name="connsiteY1" fmla="*/ 10376 h 10376"/>
              <a:gd name="connsiteX0" fmla="*/ 0 w 10000"/>
              <a:gd name="connsiteY0" fmla="*/ 0 h 10000"/>
              <a:gd name="connsiteX1" fmla="*/ 10000 w 10000"/>
              <a:gd name="connsiteY1" fmla="*/ 10000 h 10000"/>
              <a:gd name="connsiteX0" fmla="*/ 0 w 10000"/>
              <a:gd name="connsiteY0" fmla="*/ 0 h 10000"/>
              <a:gd name="connsiteX1" fmla="*/ 10000 w 10000"/>
              <a:gd name="connsiteY1" fmla="*/ 10000 h 10000"/>
              <a:gd name="connsiteX0" fmla="*/ 0 w 10000"/>
              <a:gd name="connsiteY0" fmla="*/ 0 h 10000"/>
              <a:gd name="connsiteX1" fmla="*/ 10000 w 10000"/>
              <a:gd name="connsiteY1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000" h="10000">
                <a:moveTo>
                  <a:pt x="0" y="0"/>
                </a:moveTo>
                <a:cubicBezTo>
                  <a:pt x="7171" y="134"/>
                  <a:pt x="8232" y="1240"/>
                  <a:pt x="10000" y="10000"/>
                </a:cubicBezTo>
              </a:path>
            </a:pathLst>
          </a:custGeom>
          <a:noFill/>
          <a:ln>
            <a:solidFill>
              <a:srgbClr val="1877F2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050">
              <a:latin typeface="Montserrat" panose="00000500000000000000" pitchFamily="2" charset="0"/>
            </a:endParaRPr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231325E0-53E4-B82E-AF83-C2F1831C47D8}"/>
              </a:ext>
            </a:extLst>
          </p:cNvPr>
          <p:cNvSpPr/>
          <p:nvPr/>
        </p:nvSpPr>
        <p:spPr>
          <a:xfrm rot="4123164">
            <a:off x="5696633" y="1855847"/>
            <a:ext cx="619340" cy="241230"/>
          </a:xfrm>
          <a:custGeom>
            <a:avLst/>
            <a:gdLst>
              <a:gd name="connsiteX0" fmla="*/ 0 w 3146400"/>
              <a:gd name="connsiteY0" fmla="*/ 7200 h 7200"/>
              <a:gd name="connsiteX1" fmla="*/ 3146400 w 3146400"/>
              <a:gd name="connsiteY1" fmla="*/ 0 h 7200"/>
              <a:gd name="connsiteX0" fmla="*/ 0 w 10000"/>
              <a:gd name="connsiteY0" fmla="*/ 313344 h 313344"/>
              <a:gd name="connsiteX1" fmla="*/ 10000 w 10000"/>
              <a:gd name="connsiteY1" fmla="*/ 303344 h 313344"/>
              <a:gd name="connsiteX0" fmla="*/ 0 w 10000"/>
              <a:gd name="connsiteY0" fmla="*/ 624451 h 624451"/>
              <a:gd name="connsiteX1" fmla="*/ 10000 w 10000"/>
              <a:gd name="connsiteY1" fmla="*/ 614451 h 624451"/>
              <a:gd name="connsiteX0" fmla="*/ 0 w 10000"/>
              <a:gd name="connsiteY0" fmla="*/ 462219 h 691013"/>
              <a:gd name="connsiteX1" fmla="*/ 10000 w 10000"/>
              <a:gd name="connsiteY1" fmla="*/ 452219 h 691013"/>
              <a:gd name="connsiteX0" fmla="*/ 0 w 10000"/>
              <a:gd name="connsiteY0" fmla="*/ 910966 h 910965"/>
              <a:gd name="connsiteX1" fmla="*/ 10000 w 10000"/>
              <a:gd name="connsiteY1" fmla="*/ 900966 h 910965"/>
              <a:gd name="connsiteX0" fmla="*/ 0 w 10000"/>
              <a:gd name="connsiteY0" fmla="*/ 904134 h 904134"/>
              <a:gd name="connsiteX1" fmla="*/ 10000 w 10000"/>
              <a:gd name="connsiteY1" fmla="*/ 894134 h 904134"/>
              <a:gd name="connsiteX0" fmla="*/ 0 w 10000"/>
              <a:gd name="connsiteY0" fmla="*/ 949228 h 949228"/>
              <a:gd name="connsiteX1" fmla="*/ 10000 w 10000"/>
              <a:gd name="connsiteY1" fmla="*/ 939228 h 949228"/>
              <a:gd name="connsiteX0" fmla="*/ 0 w 10000"/>
              <a:gd name="connsiteY0" fmla="*/ 776860 h 776860"/>
              <a:gd name="connsiteX1" fmla="*/ 10000 w 10000"/>
              <a:gd name="connsiteY1" fmla="*/ 766860 h 776860"/>
              <a:gd name="connsiteX0" fmla="*/ 0 w 10000"/>
              <a:gd name="connsiteY0" fmla="*/ 818658 h 818658"/>
              <a:gd name="connsiteX1" fmla="*/ 10000 w 10000"/>
              <a:gd name="connsiteY1" fmla="*/ 808658 h 818658"/>
              <a:gd name="connsiteX0" fmla="*/ 0 w 10000"/>
              <a:gd name="connsiteY0" fmla="*/ 656867 h 656867"/>
              <a:gd name="connsiteX1" fmla="*/ 10000 w 10000"/>
              <a:gd name="connsiteY1" fmla="*/ 646867 h 656867"/>
              <a:gd name="connsiteX0" fmla="*/ 0 w 10000"/>
              <a:gd name="connsiteY0" fmla="*/ 552634 h 552634"/>
              <a:gd name="connsiteX1" fmla="*/ 10000 w 10000"/>
              <a:gd name="connsiteY1" fmla="*/ 542634 h 552634"/>
              <a:gd name="connsiteX0" fmla="*/ 0 w 3961"/>
              <a:gd name="connsiteY0" fmla="*/ 162841 h 1112293"/>
              <a:gd name="connsiteX1" fmla="*/ 3961 w 3961"/>
              <a:gd name="connsiteY1" fmla="*/ 1112293 h 1112293"/>
              <a:gd name="connsiteX0" fmla="*/ 0 w 10000"/>
              <a:gd name="connsiteY0" fmla="*/ 1379 h 9915"/>
              <a:gd name="connsiteX1" fmla="*/ 10000 w 10000"/>
              <a:gd name="connsiteY1" fmla="*/ 9915 h 9915"/>
              <a:gd name="connsiteX0" fmla="*/ 0 w 10000"/>
              <a:gd name="connsiteY0" fmla="*/ 1226 h 9835"/>
              <a:gd name="connsiteX1" fmla="*/ 10000 w 10000"/>
              <a:gd name="connsiteY1" fmla="*/ 9835 h 9835"/>
              <a:gd name="connsiteX0" fmla="*/ 0 w 10000"/>
              <a:gd name="connsiteY0" fmla="*/ 0 h 8753"/>
              <a:gd name="connsiteX1" fmla="*/ 10000 w 10000"/>
              <a:gd name="connsiteY1" fmla="*/ 8753 h 8753"/>
              <a:gd name="connsiteX0" fmla="*/ 0 w 10000"/>
              <a:gd name="connsiteY0" fmla="*/ 376 h 10376"/>
              <a:gd name="connsiteX1" fmla="*/ 10000 w 10000"/>
              <a:gd name="connsiteY1" fmla="*/ 10376 h 10376"/>
              <a:gd name="connsiteX0" fmla="*/ 0 w 10000"/>
              <a:gd name="connsiteY0" fmla="*/ 0 h 10000"/>
              <a:gd name="connsiteX1" fmla="*/ 10000 w 10000"/>
              <a:gd name="connsiteY1" fmla="*/ 10000 h 10000"/>
              <a:gd name="connsiteX0" fmla="*/ 0 w 10000"/>
              <a:gd name="connsiteY0" fmla="*/ 0 h 10000"/>
              <a:gd name="connsiteX1" fmla="*/ 10000 w 10000"/>
              <a:gd name="connsiteY1" fmla="*/ 10000 h 10000"/>
              <a:gd name="connsiteX0" fmla="*/ 0 w 10000"/>
              <a:gd name="connsiteY0" fmla="*/ 0 h 10000"/>
              <a:gd name="connsiteX1" fmla="*/ 10000 w 10000"/>
              <a:gd name="connsiteY1" fmla="*/ 10000 h 10000"/>
              <a:gd name="connsiteX0" fmla="*/ 0 w 10000"/>
              <a:gd name="connsiteY0" fmla="*/ 0 h 10000"/>
              <a:gd name="connsiteX1" fmla="*/ 10000 w 10000"/>
              <a:gd name="connsiteY1" fmla="*/ 10000 h 10000"/>
              <a:gd name="connsiteX0" fmla="*/ 0 w 10000"/>
              <a:gd name="connsiteY0" fmla="*/ 0 h 10000"/>
              <a:gd name="connsiteX1" fmla="*/ 10000 w 10000"/>
              <a:gd name="connsiteY1" fmla="*/ 10000 h 10000"/>
              <a:gd name="connsiteX0" fmla="*/ 0 w 10000"/>
              <a:gd name="connsiteY0" fmla="*/ 0 h 10000"/>
              <a:gd name="connsiteX1" fmla="*/ 10000 w 10000"/>
              <a:gd name="connsiteY1" fmla="*/ 10000 h 10000"/>
              <a:gd name="connsiteX0" fmla="*/ 0 w 10000"/>
              <a:gd name="connsiteY0" fmla="*/ 0 h 10000"/>
              <a:gd name="connsiteX1" fmla="*/ 10000 w 10000"/>
              <a:gd name="connsiteY1" fmla="*/ 10000 h 10000"/>
              <a:gd name="connsiteX0" fmla="*/ 0 w 10445"/>
              <a:gd name="connsiteY0" fmla="*/ 0 h 8223"/>
              <a:gd name="connsiteX1" fmla="*/ 10445 w 10445"/>
              <a:gd name="connsiteY1" fmla="*/ 8223 h 8223"/>
              <a:gd name="connsiteX0" fmla="*/ 0 w 10000"/>
              <a:gd name="connsiteY0" fmla="*/ 0 h 10000"/>
              <a:gd name="connsiteX1" fmla="*/ 10000 w 10000"/>
              <a:gd name="connsiteY1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000" h="10000">
                <a:moveTo>
                  <a:pt x="0" y="0"/>
                </a:moveTo>
                <a:cubicBezTo>
                  <a:pt x="4923" y="5297"/>
                  <a:pt x="6524" y="6467"/>
                  <a:pt x="10000" y="10000"/>
                </a:cubicBezTo>
              </a:path>
            </a:pathLst>
          </a:custGeom>
          <a:noFill/>
          <a:ln>
            <a:solidFill>
              <a:srgbClr val="1877F2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050">
              <a:latin typeface="Montserrat" panose="00000500000000000000" pitchFamily="2" charset="0"/>
            </a:endParaRPr>
          </a:p>
        </p:txBody>
      </p:sp>
      <p:sp>
        <p:nvSpPr>
          <p:cNvPr id="47" name="Freeform: Shape 46">
            <a:extLst>
              <a:ext uri="{FF2B5EF4-FFF2-40B4-BE49-F238E27FC236}">
                <a16:creationId xmlns:a16="http://schemas.microsoft.com/office/drawing/2014/main" id="{285A446D-8E69-8180-0923-42496CD79D28}"/>
              </a:ext>
            </a:extLst>
          </p:cNvPr>
          <p:cNvSpPr/>
          <p:nvPr/>
        </p:nvSpPr>
        <p:spPr>
          <a:xfrm rot="14794186">
            <a:off x="5657423" y="1921541"/>
            <a:ext cx="2687329" cy="1143746"/>
          </a:xfrm>
          <a:custGeom>
            <a:avLst/>
            <a:gdLst>
              <a:gd name="connsiteX0" fmla="*/ 0 w 3146400"/>
              <a:gd name="connsiteY0" fmla="*/ 7200 h 7200"/>
              <a:gd name="connsiteX1" fmla="*/ 3146400 w 3146400"/>
              <a:gd name="connsiteY1" fmla="*/ 0 h 7200"/>
              <a:gd name="connsiteX0" fmla="*/ 0 w 10000"/>
              <a:gd name="connsiteY0" fmla="*/ 313344 h 313344"/>
              <a:gd name="connsiteX1" fmla="*/ 10000 w 10000"/>
              <a:gd name="connsiteY1" fmla="*/ 303344 h 313344"/>
              <a:gd name="connsiteX0" fmla="*/ 0 w 10000"/>
              <a:gd name="connsiteY0" fmla="*/ 624451 h 624451"/>
              <a:gd name="connsiteX1" fmla="*/ 10000 w 10000"/>
              <a:gd name="connsiteY1" fmla="*/ 614451 h 624451"/>
              <a:gd name="connsiteX0" fmla="*/ 0 w 10000"/>
              <a:gd name="connsiteY0" fmla="*/ 462219 h 691013"/>
              <a:gd name="connsiteX1" fmla="*/ 10000 w 10000"/>
              <a:gd name="connsiteY1" fmla="*/ 452219 h 691013"/>
              <a:gd name="connsiteX0" fmla="*/ 0 w 10000"/>
              <a:gd name="connsiteY0" fmla="*/ 910966 h 910965"/>
              <a:gd name="connsiteX1" fmla="*/ 10000 w 10000"/>
              <a:gd name="connsiteY1" fmla="*/ 900966 h 910965"/>
              <a:gd name="connsiteX0" fmla="*/ 0 w 10000"/>
              <a:gd name="connsiteY0" fmla="*/ 904134 h 904134"/>
              <a:gd name="connsiteX1" fmla="*/ 10000 w 10000"/>
              <a:gd name="connsiteY1" fmla="*/ 894134 h 904134"/>
              <a:gd name="connsiteX0" fmla="*/ 0 w 10000"/>
              <a:gd name="connsiteY0" fmla="*/ 949228 h 949228"/>
              <a:gd name="connsiteX1" fmla="*/ 10000 w 10000"/>
              <a:gd name="connsiteY1" fmla="*/ 939228 h 949228"/>
              <a:gd name="connsiteX0" fmla="*/ 0 w 10000"/>
              <a:gd name="connsiteY0" fmla="*/ 776860 h 776860"/>
              <a:gd name="connsiteX1" fmla="*/ 10000 w 10000"/>
              <a:gd name="connsiteY1" fmla="*/ 766860 h 776860"/>
              <a:gd name="connsiteX0" fmla="*/ 0 w 10000"/>
              <a:gd name="connsiteY0" fmla="*/ 818658 h 818658"/>
              <a:gd name="connsiteX1" fmla="*/ 10000 w 10000"/>
              <a:gd name="connsiteY1" fmla="*/ 808658 h 818658"/>
              <a:gd name="connsiteX0" fmla="*/ 0 w 10000"/>
              <a:gd name="connsiteY0" fmla="*/ 656867 h 656867"/>
              <a:gd name="connsiteX1" fmla="*/ 10000 w 10000"/>
              <a:gd name="connsiteY1" fmla="*/ 646867 h 656867"/>
              <a:gd name="connsiteX0" fmla="*/ 0 w 10000"/>
              <a:gd name="connsiteY0" fmla="*/ 552634 h 552634"/>
              <a:gd name="connsiteX1" fmla="*/ 10000 w 10000"/>
              <a:gd name="connsiteY1" fmla="*/ 542634 h 552634"/>
              <a:gd name="connsiteX0" fmla="*/ 0 w 11163"/>
              <a:gd name="connsiteY0" fmla="*/ 1305717 h 1305717"/>
              <a:gd name="connsiteX1" fmla="*/ 11163 w 11163"/>
              <a:gd name="connsiteY1" fmla="*/ 324656 h 1305717"/>
              <a:gd name="connsiteX0" fmla="*/ 0 w 11163"/>
              <a:gd name="connsiteY0" fmla="*/ 981061 h 981061"/>
              <a:gd name="connsiteX1" fmla="*/ 11163 w 11163"/>
              <a:gd name="connsiteY1" fmla="*/ 0 h 981061"/>
              <a:gd name="connsiteX0" fmla="*/ 0 w 9378"/>
              <a:gd name="connsiteY0" fmla="*/ 39425 h 1371776"/>
              <a:gd name="connsiteX1" fmla="*/ 9378 w 9378"/>
              <a:gd name="connsiteY1" fmla="*/ 857907 h 1371776"/>
              <a:gd name="connsiteX0" fmla="*/ 0 w 10000"/>
              <a:gd name="connsiteY0" fmla="*/ 0 h 13483"/>
              <a:gd name="connsiteX1" fmla="*/ 10000 w 10000"/>
              <a:gd name="connsiteY1" fmla="*/ 5967 h 13483"/>
              <a:gd name="connsiteX0" fmla="*/ 0 w 10000"/>
              <a:gd name="connsiteY0" fmla="*/ 0 h 14232"/>
              <a:gd name="connsiteX1" fmla="*/ 10000 w 10000"/>
              <a:gd name="connsiteY1" fmla="*/ 5967 h 14232"/>
              <a:gd name="connsiteX0" fmla="*/ 0 w 10000"/>
              <a:gd name="connsiteY0" fmla="*/ 0 h 10813"/>
              <a:gd name="connsiteX1" fmla="*/ 10000 w 10000"/>
              <a:gd name="connsiteY1" fmla="*/ 5967 h 10813"/>
              <a:gd name="connsiteX0" fmla="*/ 0 w 10000"/>
              <a:gd name="connsiteY0" fmla="*/ 0 h 16206"/>
              <a:gd name="connsiteX1" fmla="*/ 10000 w 10000"/>
              <a:gd name="connsiteY1" fmla="*/ 5967 h 16206"/>
              <a:gd name="connsiteX0" fmla="*/ 0 w 10000"/>
              <a:gd name="connsiteY0" fmla="*/ 0 h 17112"/>
              <a:gd name="connsiteX1" fmla="*/ 10000 w 10000"/>
              <a:gd name="connsiteY1" fmla="*/ 5967 h 17112"/>
              <a:gd name="connsiteX0" fmla="*/ 0 w 10000"/>
              <a:gd name="connsiteY0" fmla="*/ 0 h 14710"/>
              <a:gd name="connsiteX1" fmla="*/ 10000 w 10000"/>
              <a:gd name="connsiteY1" fmla="*/ 5967 h 14710"/>
              <a:gd name="connsiteX0" fmla="*/ 0 w 10000"/>
              <a:gd name="connsiteY0" fmla="*/ 0 h 9567"/>
              <a:gd name="connsiteX1" fmla="*/ 10000 w 10000"/>
              <a:gd name="connsiteY1" fmla="*/ 5967 h 9567"/>
              <a:gd name="connsiteX0" fmla="*/ 0 w 10000"/>
              <a:gd name="connsiteY0" fmla="*/ 0 h 14446"/>
              <a:gd name="connsiteX1" fmla="*/ 10000 w 10000"/>
              <a:gd name="connsiteY1" fmla="*/ 6237 h 14446"/>
              <a:gd name="connsiteX0" fmla="*/ 0 w 10000"/>
              <a:gd name="connsiteY0" fmla="*/ 0 h 12431"/>
              <a:gd name="connsiteX1" fmla="*/ 10000 w 10000"/>
              <a:gd name="connsiteY1" fmla="*/ 6237 h 12431"/>
              <a:gd name="connsiteX0" fmla="*/ 0 w 10000"/>
              <a:gd name="connsiteY0" fmla="*/ 0 h 11887"/>
              <a:gd name="connsiteX1" fmla="*/ 10000 w 10000"/>
              <a:gd name="connsiteY1" fmla="*/ 6237 h 11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000" h="11887">
                <a:moveTo>
                  <a:pt x="0" y="0"/>
                </a:moveTo>
                <a:cubicBezTo>
                  <a:pt x="2355" y="11521"/>
                  <a:pt x="4821" y="16673"/>
                  <a:pt x="10000" y="6237"/>
                </a:cubicBezTo>
              </a:path>
            </a:pathLst>
          </a:custGeom>
          <a:noFill/>
          <a:ln>
            <a:solidFill>
              <a:srgbClr val="1877F2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050">
              <a:latin typeface="Montserrat" panose="00000500000000000000" pitchFamily="2" charset="0"/>
            </a:endParaRPr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3CB79507-B858-5E74-04FC-BE3A6EFCD022}"/>
              </a:ext>
            </a:extLst>
          </p:cNvPr>
          <p:cNvSpPr/>
          <p:nvPr/>
        </p:nvSpPr>
        <p:spPr>
          <a:xfrm rot="192749">
            <a:off x="2745764" y="2804647"/>
            <a:ext cx="3662023" cy="1283069"/>
          </a:xfrm>
          <a:custGeom>
            <a:avLst/>
            <a:gdLst>
              <a:gd name="connsiteX0" fmla="*/ 0 w 3146400"/>
              <a:gd name="connsiteY0" fmla="*/ 7200 h 7200"/>
              <a:gd name="connsiteX1" fmla="*/ 3146400 w 3146400"/>
              <a:gd name="connsiteY1" fmla="*/ 0 h 7200"/>
              <a:gd name="connsiteX0" fmla="*/ 0 w 10000"/>
              <a:gd name="connsiteY0" fmla="*/ 313344 h 313344"/>
              <a:gd name="connsiteX1" fmla="*/ 10000 w 10000"/>
              <a:gd name="connsiteY1" fmla="*/ 303344 h 313344"/>
              <a:gd name="connsiteX0" fmla="*/ 0 w 10000"/>
              <a:gd name="connsiteY0" fmla="*/ 624451 h 624451"/>
              <a:gd name="connsiteX1" fmla="*/ 10000 w 10000"/>
              <a:gd name="connsiteY1" fmla="*/ 614451 h 624451"/>
              <a:gd name="connsiteX0" fmla="*/ 0 w 10000"/>
              <a:gd name="connsiteY0" fmla="*/ 462219 h 691013"/>
              <a:gd name="connsiteX1" fmla="*/ 10000 w 10000"/>
              <a:gd name="connsiteY1" fmla="*/ 452219 h 691013"/>
              <a:gd name="connsiteX0" fmla="*/ 0 w 10000"/>
              <a:gd name="connsiteY0" fmla="*/ 910966 h 910965"/>
              <a:gd name="connsiteX1" fmla="*/ 10000 w 10000"/>
              <a:gd name="connsiteY1" fmla="*/ 900966 h 910965"/>
              <a:gd name="connsiteX0" fmla="*/ 0 w 10000"/>
              <a:gd name="connsiteY0" fmla="*/ 904134 h 904134"/>
              <a:gd name="connsiteX1" fmla="*/ 10000 w 10000"/>
              <a:gd name="connsiteY1" fmla="*/ 894134 h 904134"/>
              <a:gd name="connsiteX0" fmla="*/ 0 w 10000"/>
              <a:gd name="connsiteY0" fmla="*/ 949228 h 949228"/>
              <a:gd name="connsiteX1" fmla="*/ 10000 w 10000"/>
              <a:gd name="connsiteY1" fmla="*/ 939228 h 949228"/>
              <a:gd name="connsiteX0" fmla="*/ 0 w 10000"/>
              <a:gd name="connsiteY0" fmla="*/ 776860 h 776860"/>
              <a:gd name="connsiteX1" fmla="*/ 10000 w 10000"/>
              <a:gd name="connsiteY1" fmla="*/ 766860 h 776860"/>
              <a:gd name="connsiteX0" fmla="*/ 0 w 10000"/>
              <a:gd name="connsiteY0" fmla="*/ 818658 h 818658"/>
              <a:gd name="connsiteX1" fmla="*/ 10000 w 10000"/>
              <a:gd name="connsiteY1" fmla="*/ 808658 h 818658"/>
              <a:gd name="connsiteX0" fmla="*/ 0 w 10000"/>
              <a:gd name="connsiteY0" fmla="*/ 656867 h 656867"/>
              <a:gd name="connsiteX1" fmla="*/ 10000 w 10000"/>
              <a:gd name="connsiteY1" fmla="*/ 646867 h 656867"/>
              <a:gd name="connsiteX0" fmla="*/ 0 w 10000"/>
              <a:gd name="connsiteY0" fmla="*/ 552634 h 552634"/>
              <a:gd name="connsiteX1" fmla="*/ 10000 w 10000"/>
              <a:gd name="connsiteY1" fmla="*/ 542634 h 552634"/>
              <a:gd name="connsiteX0" fmla="*/ 0 w 11163"/>
              <a:gd name="connsiteY0" fmla="*/ 1305717 h 1305717"/>
              <a:gd name="connsiteX1" fmla="*/ 11163 w 11163"/>
              <a:gd name="connsiteY1" fmla="*/ 324656 h 1305717"/>
              <a:gd name="connsiteX0" fmla="*/ 0 w 11163"/>
              <a:gd name="connsiteY0" fmla="*/ 981061 h 981061"/>
              <a:gd name="connsiteX1" fmla="*/ 11163 w 11163"/>
              <a:gd name="connsiteY1" fmla="*/ 0 h 981061"/>
              <a:gd name="connsiteX0" fmla="*/ 0 w 9378"/>
              <a:gd name="connsiteY0" fmla="*/ 39425 h 1371776"/>
              <a:gd name="connsiteX1" fmla="*/ 9378 w 9378"/>
              <a:gd name="connsiteY1" fmla="*/ 857907 h 1371776"/>
              <a:gd name="connsiteX0" fmla="*/ 0 w 10000"/>
              <a:gd name="connsiteY0" fmla="*/ 0 h 13483"/>
              <a:gd name="connsiteX1" fmla="*/ 10000 w 10000"/>
              <a:gd name="connsiteY1" fmla="*/ 5967 h 13483"/>
              <a:gd name="connsiteX0" fmla="*/ 0 w 10000"/>
              <a:gd name="connsiteY0" fmla="*/ 0 h 14232"/>
              <a:gd name="connsiteX1" fmla="*/ 10000 w 10000"/>
              <a:gd name="connsiteY1" fmla="*/ 5967 h 14232"/>
              <a:gd name="connsiteX0" fmla="*/ 0 w 10000"/>
              <a:gd name="connsiteY0" fmla="*/ 0 h 10813"/>
              <a:gd name="connsiteX1" fmla="*/ 10000 w 10000"/>
              <a:gd name="connsiteY1" fmla="*/ 5967 h 10813"/>
              <a:gd name="connsiteX0" fmla="*/ 0 w 10000"/>
              <a:gd name="connsiteY0" fmla="*/ 0 h 16206"/>
              <a:gd name="connsiteX1" fmla="*/ 10000 w 10000"/>
              <a:gd name="connsiteY1" fmla="*/ 5967 h 16206"/>
              <a:gd name="connsiteX0" fmla="*/ 0 w 10000"/>
              <a:gd name="connsiteY0" fmla="*/ 0 h 17112"/>
              <a:gd name="connsiteX1" fmla="*/ 10000 w 10000"/>
              <a:gd name="connsiteY1" fmla="*/ 5967 h 17112"/>
              <a:gd name="connsiteX0" fmla="*/ 0 w 10000"/>
              <a:gd name="connsiteY0" fmla="*/ 0 h 14710"/>
              <a:gd name="connsiteX1" fmla="*/ 10000 w 10000"/>
              <a:gd name="connsiteY1" fmla="*/ 5967 h 14710"/>
              <a:gd name="connsiteX0" fmla="*/ 0 w 10000"/>
              <a:gd name="connsiteY0" fmla="*/ 0 h 9567"/>
              <a:gd name="connsiteX1" fmla="*/ 10000 w 10000"/>
              <a:gd name="connsiteY1" fmla="*/ 5967 h 9567"/>
              <a:gd name="connsiteX0" fmla="*/ 0 w 10000"/>
              <a:gd name="connsiteY0" fmla="*/ 0 h 14446"/>
              <a:gd name="connsiteX1" fmla="*/ 10000 w 10000"/>
              <a:gd name="connsiteY1" fmla="*/ 6237 h 14446"/>
              <a:gd name="connsiteX0" fmla="*/ 0 w 10000"/>
              <a:gd name="connsiteY0" fmla="*/ 0 h 12431"/>
              <a:gd name="connsiteX1" fmla="*/ 10000 w 10000"/>
              <a:gd name="connsiteY1" fmla="*/ 6237 h 12431"/>
              <a:gd name="connsiteX0" fmla="*/ 0 w 10000"/>
              <a:gd name="connsiteY0" fmla="*/ 0 h 11887"/>
              <a:gd name="connsiteX1" fmla="*/ 10000 w 10000"/>
              <a:gd name="connsiteY1" fmla="*/ 6237 h 11887"/>
              <a:gd name="connsiteX0" fmla="*/ 0 w 11867"/>
              <a:gd name="connsiteY0" fmla="*/ 0 h 15685"/>
              <a:gd name="connsiteX1" fmla="*/ 11867 w 11867"/>
              <a:gd name="connsiteY1" fmla="*/ 11356 h 15685"/>
              <a:gd name="connsiteX0" fmla="*/ 0 w 13627"/>
              <a:gd name="connsiteY0" fmla="*/ 0 h 15531"/>
              <a:gd name="connsiteX1" fmla="*/ 13627 w 13627"/>
              <a:gd name="connsiteY1" fmla="*/ 11161 h 15531"/>
              <a:gd name="connsiteX0" fmla="*/ 0 w 13627"/>
              <a:gd name="connsiteY0" fmla="*/ 1820 h 15153"/>
              <a:gd name="connsiteX1" fmla="*/ 13627 w 13627"/>
              <a:gd name="connsiteY1" fmla="*/ 12981 h 15153"/>
              <a:gd name="connsiteX0" fmla="*/ 0 w 13627"/>
              <a:gd name="connsiteY0" fmla="*/ 3551 h 14712"/>
              <a:gd name="connsiteX1" fmla="*/ 13627 w 13627"/>
              <a:gd name="connsiteY1" fmla="*/ 14712 h 14712"/>
              <a:gd name="connsiteX0" fmla="*/ 0 w 13627"/>
              <a:gd name="connsiteY0" fmla="*/ 462 h 11623"/>
              <a:gd name="connsiteX1" fmla="*/ 13627 w 13627"/>
              <a:gd name="connsiteY1" fmla="*/ 11623 h 11623"/>
              <a:gd name="connsiteX0" fmla="*/ 0 w 13627"/>
              <a:gd name="connsiteY0" fmla="*/ 1033 h 12194"/>
              <a:gd name="connsiteX1" fmla="*/ 13627 w 13627"/>
              <a:gd name="connsiteY1" fmla="*/ 12194 h 12194"/>
              <a:gd name="connsiteX0" fmla="*/ 0 w 13627"/>
              <a:gd name="connsiteY0" fmla="*/ 2070 h 13231"/>
              <a:gd name="connsiteX1" fmla="*/ 13627 w 13627"/>
              <a:gd name="connsiteY1" fmla="*/ 13231 h 13231"/>
              <a:gd name="connsiteX0" fmla="*/ 0 w 13627"/>
              <a:gd name="connsiteY0" fmla="*/ 2174 h 13335"/>
              <a:gd name="connsiteX1" fmla="*/ 13627 w 13627"/>
              <a:gd name="connsiteY1" fmla="*/ 13335 h 13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3627" h="13335">
                <a:moveTo>
                  <a:pt x="0" y="2174"/>
                </a:moveTo>
                <a:cubicBezTo>
                  <a:pt x="6926" y="-2045"/>
                  <a:pt x="10986" y="-1019"/>
                  <a:pt x="13627" y="13335"/>
                </a:cubicBezTo>
              </a:path>
            </a:pathLst>
          </a:custGeom>
          <a:noFill/>
          <a:ln>
            <a:solidFill>
              <a:srgbClr val="1877F2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050">
              <a:latin typeface="Montserrat" panose="00000500000000000000" pitchFamily="2" charset="0"/>
            </a:endParaRPr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A267FF07-8718-B389-96D9-DB05F932A6EC}"/>
              </a:ext>
            </a:extLst>
          </p:cNvPr>
          <p:cNvSpPr/>
          <p:nvPr/>
        </p:nvSpPr>
        <p:spPr>
          <a:xfrm rot="4123164">
            <a:off x="2055418" y="1741719"/>
            <a:ext cx="812981" cy="323038"/>
          </a:xfrm>
          <a:custGeom>
            <a:avLst/>
            <a:gdLst>
              <a:gd name="connsiteX0" fmla="*/ 0 w 3146400"/>
              <a:gd name="connsiteY0" fmla="*/ 7200 h 7200"/>
              <a:gd name="connsiteX1" fmla="*/ 3146400 w 3146400"/>
              <a:gd name="connsiteY1" fmla="*/ 0 h 7200"/>
              <a:gd name="connsiteX0" fmla="*/ 0 w 10000"/>
              <a:gd name="connsiteY0" fmla="*/ 313344 h 313344"/>
              <a:gd name="connsiteX1" fmla="*/ 10000 w 10000"/>
              <a:gd name="connsiteY1" fmla="*/ 303344 h 313344"/>
              <a:gd name="connsiteX0" fmla="*/ 0 w 10000"/>
              <a:gd name="connsiteY0" fmla="*/ 624451 h 624451"/>
              <a:gd name="connsiteX1" fmla="*/ 10000 w 10000"/>
              <a:gd name="connsiteY1" fmla="*/ 614451 h 624451"/>
              <a:gd name="connsiteX0" fmla="*/ 0 w 10000"/>
              <a:gd name="connsiteY0" fmla="*/ 462219 h 691013"/>
              <a:gd name="connsiteX1" fmla="*/ 10000 w 10000"/>
              <a:gd name="connsiteY1" fmla="*/ 452219 h 691013"/>
              <a:gd name="connsiteX0" fmla="*/ 0 w 10000"/>
              <a:gd name="connsiteY0" fmla="*/ 910966 h 910965"/>
              <a:gd name="connsiteX1" fmla="*/ 10000 w 10000"/>
              <a:gd name="connsiteY1" fmla="*/ 900966 h 910965"/>
              <a:gd name="connsiteX0" fmla="*/ 0 w 10000"/>
              <a:gd name="connsiteY0" fmla="*/ 904134 h 904134"/>
              <a:gd name="connsiteX1" fmla="*/ 10000 w 10000"/>
              <a:gd name="connsiteY1" fmla="*/ 894134 h 904134"/>
              <a:gd name="connsiteX0" fmla="*/ 0 w 10000"/>
              <a:gd name="connsiteY0" fmla="*/ 949228 h 949228"/>
              <a:gd name="connsiteX1" fmla="*/ 10000 w 10000"/>
              <a:gd name="connsiteY1" fmla="*/ 939228 h 949228"/>
              <a:gd name="connsiteX0" fmla="*/ 0 w 10000"/>
              <a:gd name="connsiteY0" fmla="*/ 776860 h 776860"/>
              <a:gd name="connsiteX1" fmla="*/ 10000 w 10000"/>
              <a:gd name="connsiteY1" fmla="*/ 766860 h 776860"/>
              <a:gd name="connsiteX0" fmla="*/ 0 w 10000"/>
              <a:gd name="connsiteY0" fmla="*/ 818658 h 818658"/>
              <a:gd name="connsiteX1" fmla="*/ 10000 w 10000"/>
              <a:gd name="connsiteY1" fmla="*/ 808658 h 818658"/>
              <a:gd name="connsiteX0" fmla="*/ 0 w 10000"/>
              <a:gd name="connsiteY0" fmla="*/ 656867 h 656867"/>
              <a:gd name="connsiteX1" fmla="*/ 10000 w 10000"/>
              <a:gd name="connsiteY1" fmla="*/ 646867 h 656867"/>
              <a:gd name="connsiteX0" fmla="*/ 0 w 10000"/>
              <a:gd name="connsiteY0" fmla="*/ 552634 h 552634"/>
              <a:gd name="connsiteX1" fmla="*/ 10000 w 10000"/>
              <a:gd name="connsiteY1" fmla="*/ 542634 h 552634"/>
              <a:gd name="connsiteX0" fmla="*/ 0 w 3961"/>
              <a:gd name="connsiteY0" fmla="*/ 162841 h 1112293"/>
              <a:gd name="connsiteX1" fmla="*/ 3961 w 3961"/>
              <a:gd name="connsiteY1" fmla="*/ 1112293 h 1112293"/>
              <a:gd name="connsiteX0" fmla="*/ 0 w 10000"/>
              <a:gd name="connsiteY0" fmla="*/ 1379 h 9915"/>
              <a:gd name="connsiteX1" fmla="*/ 10000 w 10000"/>
              <a:gd name="connsiteY1" fmla="*/ 9915 h 9915"/>
              <a:gd name="connsiteX0" fmla="*/ 0 w 10000"/>
              <a:gd name="connsiteY0" fmla="*/ 1226 h 9835"/>
              <a:gd name="connsiteX1" fmla="*/ 10000 w 10000"/>
              <a:gd name="connsiteY1" fmla="*/ 9835 h 9835"/>
              <a:gd name="connsiteX0" fmla="*/ 0 w 10000"/>
              <a:gd name="connsiteY0" fmla="*/ 0 h 8753"/>
              <a:gd name="connsiteX1" fmla="*/ 10000 w 10000"/>
              <a:gd name="connsiteY1" fmla="*/ 8753 h 8753"/>
              <a:gd name="connsiteX0" fmla="*/ 0 w 10000"/>
              <a:gd name="connsiteY0" fmla="*/ 376 h 10376"/>
              <a:gd name="connsiteX1" fmla="*/ 10000 w 10000"/>
              <a:gd name="connsiteY1" fmla="*/ 10376 h 10376"/>
              <a:gd name="connsiteX0" fmla="*/ 0 w 10000"/>
              <a:gd name="connsiteY0" fmla="*/ 0 h 10000"/>
              <a:gd name="connsiteX1" fmla="*/ 10000 w 10000"/>
              <a:gd name="connsiteY1" fmla="*/ 10000 h 10000"/>
              <a:gd name="connsiteX0" fmla="*/ 0 w 10000"/>
              <a:gd name="connsiteY0" fmla="*/ 0 h 10000"/>
              <a:gd name="connsiteX1" fmla="*/ 10000 w 10000"/>
              <a:gd name="connsiteY1" fmla="*/ 10000 h 10000"/>
              <a:gd name="connsiteX0" fmla="*/ 0 w 10000"/>
              <a:gd name="connsiteY0" fmla="*/ 0 h 10000"/>
              <a:gd name="connsiteX1" fmla="*/ 10000 w 10000"/>
              <a:gd name="connsiteY1" fmla="*/ 10000 h 10000"/>
              <a:gd name="connsiteX0" fmla="*/ 0 w 10000"/>
              <a:gd name="connsiteY0" fmla="*/ 0 h 10000"/>
              <a:gd name="connsiteX1" fmla="*/ 10000 w 10000"/>
              <a:gd name="connsiteY1" fmla="*/ 10000 h 10000"/>
              <a:gd name="connsiteX0" fmla="*/ 0 w 10000"/>
              <a:gd name="connsiteY0" fmla="*/ 0 h 10000"/>
              <a:gd name="connsiteX1" fmla="*/ 10000 w 10000"/>
              <a:gd name="connsiteY1" fmla="*/ 10000 h 10000"/>
              <a:gd name="connsiteX0" fmla="*/ 0 w 10000"/>
              <a:gd name="connsiteY0" fmla="*/ 0 h 10000"/>
              <a:gd name="connsiteX1" fmla="*/ 10000 w 10000"/>
              <a:gd name="connsiteY1" fmla="*/ 10000 h 10000"/>
              <a:gd name="connsiteX0" fmla="*/ 0 w 10000"/>
              <a:gd name="connsiteY0" fmla="*/ 0 h 10000"/>
              <a:gd name="connsiteX1" fmla="*/ 10000 w 10000"/>
              <a:gd name="connsiteY1" fmla="*/ 10000 h 10000"/>
              <a:gd name="connsiteX0" fmla="*/ 0 w 10445"/>
              <a:gd name="connsiteY0" fmla="*/ 0 h 8223"/>
              <a:gd name="connsiteX1" fmla="*/ 10445 w 10445"/>
              <a:gd name="connsiteY1" fmla="*/ 8223 h 8223"/>
              <a:gd name="connsiteX0" fmla="*/ 0 w 10000"/>
              <a:gd name="connsiteY0" fmla="*/ 0 h 10000"/>
              <a:gd name="connsiteX1" fmla="*/ 10000 w 10000"/>
              <a:gd name="connsiteY1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000" h="10000">
                <a:moveTo>
                  <a:pt x="0" y="0"/>
                </a:moveTo>
                <a:cubicBezTo>
                  <a:pt x="4923" y="5297"/>
                  <a:pt x="6524" y="6467"/>
                  <a:pt x="10000" y="10000"/>
                </a:cubicBezTo>
              </a:path>
            </a:pathLst>
          </a:custGeom>
          <a:noFill/>
          <a:ln>
            <a:solidFill>
              <a:srgbClr val="1877F2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050">
              <a:latin typeface="Montserrat" panose="00000500000000000000" pitchFamily="2" charset="0"/>
            </a:endParaRPr>
          </a:p>
        </p:txBody>
      </p:sp>
      <p:sp>
        <p:nvSpPr>
          <p:cNvPr id="50" name="Freeform: Shape 49">
            <a:extLst>
              <a:ext uri="{FF2B5EF4-FFF2-40B4-BE49-F238E27FC236}">
                <a16:creationId xmlns:a16="http://schemas.microsoft.com/office/drawing/2014/main" id="{D57644E3-31A2-EAE7-D02C-0BAAEAA35202}"/>
              </a:ext>
            </a:extLst>
          </p:cNvPr>
          <p:cNvSpPr/>
          <p:nvPr/>
        </p:nvSpPr>
        <p:spPr>
          <a:xfrm rot="20319592">
            <a:off x="1041910" y="834861"/>
            <a:ext cx="998781" cy="403274"/>
          </a:xfrm>
          <a:custGeom>
            <a:avLst/>
            <a:gdLst>
              <a:gd name="connsiteX0" fmla="*/ 0 w 3146400"/>
              <a:gd name="connsiteY0" fmla="*/ 7200 h 7200"/>
              <a:gd name="connsiteX1" fmla="*/ 3146400 w 3146400"/>
              <a:gd name="connsiteY1" fmla="*/ 0 h 7200"/>
              <a:gd name="connsiteX0" fmla="*/ 0 w 10000"/>
              <a:gd name="connsiteY0" fmla="*/ 313344 h 313344"/>
              <a:gd name="connsiteX1" fmla="*/ 10000 w 10000"/>
              <a:gd name="connsiteY1" fmla="*/ 303344 h 313344"/>
              <a:gd name="connsiteX0" fmla="*/ 0 w 10000"/>
              <a:gd name="connsiteY0" fmla="*/ 624451 h 624451"/>
              <a:gd name="connsiteX1" fmla="*/ 10000 w 10000"/>
              <a:gd name="connsiteY1" fmla="*/ 614451 h 624451"/>
              <a:gd name="connsiteX0" fmla="*/ 0 w 10000"/>
              <a:gd name="connsiteY0" fmla="*/ 462219 h 691013"/>
              <a:gd name="connsiteX1" fmla="*/ 10000 w 10000"/>
              <a:gd name="connsiteY1" fmla="*/ 452219 h 691013"/>
              <a:gd name="connsiteX0" fmla="*/ 0 w 10000"/>
              <a:gd name="connsiteY0" fmla="*/ 910966 h 910965"/>
              <a:gd name="connsiteX1" fmla="*/ 10000 w 10000"/>
              <a:gd name="connsiteY1" fmla="*/ 900966 h 910965"/>
              <a:gd name="connsiteX0" fmla="*/ 0 w 10000"/>
              <a:gd name="connsiteY0" fmla="*/ 904134 h 904134"/>
              <a:gd name="connsiteX1" fmla="*/ 10000 w 10000"/>
              <a:gd name="connsiteY1" fmla="*/ 894134 h 904134"/>
              <a:gd name="connsiteX0" fmla="*/ 0 w 10000"/>
              <a:gd name="connsiteY0" fmla="*/ 949228 h 949228"/>
              <a:gd name="connsiteX1" fmla="*/ 10000 w 10000"/>
              <a:gd name="connsiteY1" fmla="*/ 939228 h 949228"/>
              <a:gd name="connsiteX0" fmla="*/ 0 w 10000"/>
              <a:gd name="connsiteY0" fmla="*/ 776860 h 776860"/>
              <a:gd name="connsiteX1" fmla="*/ 10000 w 10000"/>
              <a:gd name="connsiteY1" fmla="*/ 766860 h 776860"/>
              <a:gd name="connsiteX0" fmla="*/ 0 w 10000"/>
              <a:gd name="connsiteY0" fmla="*/ 818658 h 818658"/>
              <a:gd name="connsiteX1" fmla="*/ 10000 w 10000"/>
              <a:gd name="connsiteY1" fmla="*/ 808658 h 818658"/>
              <a:gd name="connsiteX0" fmla="*/ 0 w 10000"/>
              <a:gd name="connsiteY0" fmla="*/ 656867 h 656867"/>
              <a:gd name="connsiteX1" fmla="*/ 10000 w 10000"/>
              <a:gd name="connsiteY1" fmla="*/ 646867 h 656867"/>
              <a:gd name="connsiteX0" fmla="*/ 0 w 10000"/>
              <a:gd name="connsiteY0" fmla="*/ 552634 h 552634"/>
              <a:gd name="connsiteX1" fmla="*/ 10000 w 10000"/>
              <a:gd name="connsiteY1" fmla="*/ 542634 h 552634"/>
              <a:gd name="connsiteX0" fmla="*/ 0 w 3961"/>
              <a:gd name="connsiteY0" fmla="*/ 162841 h 1112293"/>
              <a:gd name="connsiteX1" fmla="*/ 3961 w 3961"/>
              <a:gd name="connsiteY1" fmla="*/ 1112293 h 1112293"/>
              <a:gd name="connsiteX0" fmla="*/ 0 w 10000"/>
              <a:gd name="connsiteY0" fmla="*/ 1379 h 9915"/>
              <a:gd name="connsiteX1" fmla="*/ 10000 w 10000"/>
              <a:gd name="connsiteY1" fmla="*/ 9915 h 9915"/>
              <a:gd name="connsiteX0" fmla="*/ 0 w 10000"/>
              <a:gd name="connsiteY0" fmla="*/ 1226 h 9835"/>
              <a:gd name="connsiteX1" fmla="*/ 10000 w 10000"/>
              <a:gd name="connsiteY1" fmla="*/ 9835 h 9835"/>
              <a:gd name="connsiteX0" fmla="*/ 0 w 10000"/>
              <a:gd name="connsiteY0" fmla="*/ 0 h 8753"/>
              <a:gd name="connsiteX1" fmla="*/ 10000 w 10000"/>
              <a:gd name="connsiteY1" fmla="*/ 8753 h 8753"/>
              <a:gd name="connsiteX0" fmla="*/ 0 w 10000"/>
              <a:gd name="connsiteY0" fmla="*/ 376 h 10376"/>
              <a:gd name="connsiteX1" fmla="*/ 10000 w 10000"/>
              <a:gd name="connsiteY1" fmla="*/ 10376 h 10376"/>
              <a:gd name="connsiteX0" fmla="*/ 0 w 10000"/>
              <a:gd name="connsiteY0" fmla="*/ 0 h 10000"/>
              <a:gd name="connsiteX1" fmla="*/ 10000 w 10000"/>
              <a:gd name="connsiteY1" fmla="*/ 10000 h 10000"/>
              <a:gd name="connsiteX0" fmla="*/ 0 w 10000"/>
              <a:gd name="connsiteY0" fmla="*/ 0 h 10000"/>
              <a:gd name="connsiteX1" fmla="*/ 10000 w 10000"/>
              <a:gd name="connsiteY1" fmla="*/ 10000 h 10000"/>
              <a:gd name="connsiteX0" fmla="*/ 0 w 10000"/>
              <a:gd name="connsiteY0" fmla="*/ 0 h 10000"/>
              <a:gd name="connsiteX1" fmla="*/ 10000 w 10000"/>
              <a:gd name="connsiteY1" fmla="*/ 10000 h 10000"/>
              <a:gd name="connsiteX0" fmla="*/ 0 w 10000"/>
              <a:gd name="connsiteY0" fmla="*/ 0 h 10000"/>
              <a:gd name="connsiteX1" fmla="*/ 10000 w 10000"/>
              <a:gd name="connsiteY1" fmla="*/ 10000 h 10000"/>
              <a:gd name="connsiteX0" fmla="*/ 0 w 10000"/>
              <a:gd name="connsiteY0" fmla="*/ 0 h 10000"/>
              <a:gd name="connsiteX1" fmla="*/ 10000 w 10000"/>
              <a:gd name="connsiteY1" fmla="*/ 10000 h 10000"/>
              <a:gd name="connsiteX0" fmla="*/ 0 w 10000"/>
              <a:gd name="connsiteY0" fmla="*/ 0 h 10000"/>
              <a:gd name="connsiteX1" fmla="*/ 10000 w 10000"/>
              <a:gd name="connsiteY1" fmla="*/ 10000 h 10000"/>
              <a:gd name="connsiteX0" fmla="*/ 0 w 10000"/>
              <a:gd name="connsiteY0" fmla="*/ 0 h 10000"/>
              <a:gd name="connsiteX1" fmla="*/ 10000 w 10000"/>
              <a:gd name="connsiteY1" fmla="*/ 10000 h 10000"/>
              <a:gd name="connsiteX0" fmla="*/ 0 w 10445"/>
              <a:gd name="connsiteY0" fmla="*/ 0 h 8223"/>
              <a:gd name="connsiteX1" fmla="*/ 10445 w 10445"/>
              <a:gd name="connsiteY1" fmla="*/ 8223 h 8223"/>
              <a:gd name="connsiteX0" fmla="*/ 0 w 10000"/>
              <a:gd name="connsiteY0" fmla="*/ 0 h 10000"/>
              <a:gd name="connsiteX1" fmla="*/ 10000 w 10000"/>
              <a:gd name="connsiteY1" fmla="*/ 10000 h 10000"/>
              <a:gd name="connsiteX0" fmla="*/ 0 w 10000"/>
              <a:gd name="connsiteY0" fmla="*/ 0 h 10000"/>
              <a:gd name="connsiteX1" fmla="*/ 10000 w 10000"/>
              <a:gd name="connsiteY1" fmla="*/ 10000 h 10000"/>
              <a:gd name="connsiteX0" fmla="*/ 0 w 10000"/>
              <a:gd name="connsiteY0" fmla="*/ 2473 h 12473"/>
              <a:gd name="connsiteX1" fmla="*/ 10000 w 10000"/>
              <a:gd name="connsiteY1" fmla="*/ 12473 h 12473"/>
              <a:gd name="connsiteX0" fmla="*/ 0 w 10000"/>
              <a:gd name="connsiteY0" fmla="*/ 1677 h 11677"/>
              <a:gd name="connsiteX1" fmla="*/ 10000 w 10000"/>
              <a:gd name="connsiteY1" fmla="*/ 11677 h 11677"/>
              <a:gd name="connsiteX0" fmla="*/ 0 w 10000"/>
              <a:gd name="connsiteY0" fmla="*/ 0 h 10000"/>
              <a:gd name="connsiteX1" fmla="*/ 10000 w 10000"/>
              <a:gd name="connsiteY1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000" h="10000">
                <a:moveTo>
                  <a:pt x="0" y="0"/>
                </a:moveTo>
                <a:cubicBezTo>
                  <a:pt x="6277" y="411"/>
                  <a:pt x="7384" y="483"/>
                  <a:pt x="10000" y="10000"/>
                </a:cubicBezTo>
              </a:path>
            </a:pathLst>
          </a:custGeom>
          <a:noFill/>
          <a:ln>
            <a:solidFill>
              <a:srgbClr val="1877F2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050">
              <a:latin typeface="Montserrat" panose="00000500000000000000" pitchFamily="2" charset="0"/>
            </a:endParaRPr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4087521B-8DAB-ACFE-A160-2447397794F1}"/>
              </a:ext>
            </a:extLst>
          </p:cNvPr>
          <p:cNvSpPr/>
          <p:nvPr/>
        </p:nvSpPr>
        <p:spPr>
          <a:xfrm rot="14792983">
            <a:off x="-89359" y="2210706"/>
            <a:ext cx="3323732" cy="1240037"/>
          </a:xfrm>
          <a:custGeom>
            <a:avLst/>
            <a:gdLst>
              <a:gd name="connsiteX0" fmla="*/ 0 w 3146400"/>
              <a:gd name="connsiteY0" fmla="*/ 7200 h 7200"/>
              <a:gd name="connsiteX1" fmla="*/ 3146400 w 3146400"/>
              <a:gd name="connsiteY1" fmla="*/ 0 h 7200"/>
              <a:gd name="connsiteX0" fmla="*/ 0 w 10000"/>
              <a:gd name="connsiteY0" fmla="*/ 313344 h 313344"/>
              <a:gd name="connsiteX1" fmla="*/ 10000 w 10000"/>
              <a:gd name="connsiteY1" fmla="*/ 303344 h 313344"/>
              <a:gd name="connsiteX0" fmla="*/ 0 w 10000"/>
              <a:gd name="connsiteY0" fmla="*/ 624451 h 624451"/>
              <a:gd name="connsiteX1" fmla="*/ 10000 w 10000"/>
              <a:gd name="connsiteY1" fmla="*/ 614451 h 624451"/>
              <a:gd name="connsiteX0" fmla="*/ 0 w 10000"/>
              <a:gd name="connsiteY0" fmla="*/ 462219 h 691013"/>
              <a:gd name="connsiteX1" fmla="*/ 10000 w 10000"/>
              <a:gd name="connsiteY1" fmla="*/ 452219 h 691013"/>
              <a:gd name="connsiteX0" fmla="*/ 0 w 10000"/>
              <a:gd name="connsiteY0" fmla="*/ 910966 h 910965"/>
              <a:gd name="connsiteX1" fmla="*/ 10000 w 10000"/>
              <a:gd name="connsiteY1" fmla="*/ 900966 h 910965"/>
              <a:gd name="connsiteX0" fmla="*/ 0 w 10000"/>
              <a:gd name="connsiteY0" fmla="*/ 904134 h 904134"/>
              <a:gd name="connsiteX1" fmla="*/ 10000 w 10000"/>
              <a:gd name="connsiteY1" fmla="*/ 894134 h 904134"/>
              <a:gd name="connsiteX0" fmla="*/ 0 w 10000"/>
              <a:gd name="connsiteY0" fmla="*/ 949228 h 949228"/>
              <a:gd name="connsiteX1" fmla="*/ 10000 w 10000"/>
              <a:gd name="connsiteY1" fmla="*/ 939228 h 949228"/>
              <a:gd name="connsiteX0" fmla="*/ 0 w 10000"/>
              <a:gd name="connsiteY0" fmla="*/ 776860 h 776860"/>
              <a:gd name="connsiteX1" fmla="*/ 10000 w 10000"/>
              <a:gd name="connsiteY1" fmla="*/ 766860 h 776860"/>
              <a:gd name="connsiteX0" fmla="*/ 0 w 10000"/>
              <a:gd name="connsiteY0" fmla="*/ 818658 h 818658"/>
              <a:gd name="connsiteX1" fmla="*/ 10000 w 10000"/>
              <a:gd name="connsiteY1" fmla="*/ 808658 h 818658"/>
              <a:gd name="connsiteX0" fmla="*/ 0 w 10000"/>
              <a:gd name="connsiteY0" fmla="*/ 656867 h 656867"/>
              <a:gd name="connsiteX1" fmla="*/ 10000 w 10000"/>
              <a:gd name="connsiteY1" fmla="*/ 646867 h 656867"/>
              <a:gd name="connsiteX0" fmla="*/ 0 w 10000"/>
              <a:gd name="connsiteY0" fmla="*/ 552634 h 552634"/>
              <a:gd name="connsiteX1" fmla="*/ 10000 w 10000"/>
              <a:gd name="connsiteY1" fmla="*/ 542634 h 552634"/>
              <a:gd name="connsiteX0" fmla="*/ 0 w 3961"/>
              <a:gd name="connsiteY0" fmla="*/ 162841 h 1112293"/>
              <a:gd name="connsiteX1" fmla="*/ 3961 w 3961"/>
              <a:gd name="connsiteY1" fmla="*/ 1112293 h 1112293"/>
              <a:gd name="connsiteX0" fmla="*/ 0 w 10000"/>
              <a:gd name="connsiteY0" fmla="*/ 1379 h 9915"/>
              <a:gd name="connsiteX1" fmla="*/ 10000 w 10000"/>
              <a:gd name="connsiteY1" fmla="*/ 9915 h 9915"/>
              <a:gd name="connsiteX0" fmla="*/ 0 w 10000"/>
              <a:gd name="connsiteY0" fmla="*/ 1226 h 9835"/>
              <a:gd name="connsiteX1" fmla="*/ 10000 w 10000"/>
              <a:gd name="connsiteY1" fmla="*/ 9835 h 9835"/>
              <a:gd name="connsiteX0" fmla="*/ 0 w 10000"/>
              <a:gd name="connsiteY0" fmla="*/ 0 h 8753"/>
              <a:gd name="connsiteX1" fmla="*/ 10000 w 10000"/>
              <a:gd name="connsiteY1" fmla="*/ 8753 h 8753"/>
              <a:gd name="connsiteX0" fmla="*/ 0 w 10000"/>
              <a:gd name="connsiteY0" fmla="*/ 376 h 10376"/>
              <a:gd name="connsiteX1" fmla="*/ 10000 w 10000"/>
              <a:gd name="connsiteY1" fmla="*/ 10376 h 10376"/>
              <a:gd name="connsiteX0" fmla="*/ 0 w 10000"/>
              <a:gd name="connsiteY0" fmla="*/ 0 h 10000"/>
              <a:gd name="connsiteX1" fmla="*/ 10000 w 10000"/>
              <a:gd name="connsiteY1" fmla="*/ 10000 h 10000"/>
              <a:gd name="connsiteX0" fmla="*/ 0 w 10000"/>
              <a:gd name="connsiteY0" fmla="*/ 0 h 10000"/>
              <a:gd name="connsiteX1" fmla="*/ 10000 w 10000"/>
              <a:gd name="connsiteY1" fmla="*/ 10000 h 10000"/>
              <a:gd name="connsiteX0" fmla="*/ 0 w 10000"/>
              <a:gd name="connsiteY0" fmla="*/ 0 h 10000"/>
              <a:gd name="connsiteX1" fmla="*/ 10000 w 10000"/>
              <a:gd name="connsiteY1" fmla="*/ 10000 h 10000"/>
              <a:gd name="connsiteX0" fmla="*/ 0 w 10000"/>
              <a:gd name="connsiteY0" fmla="*/ 0 h 10000"/>
              <a:gd name="connsiteX1" fmla="*/ 10000 w 10000"/>
              <a:gd name="connsiteY1" fmla="*/ 10000 h 10000"/>
              <a:gd name="connsiteX0" fmla="*/ 0 w 10000"/>
              <a:gd name="connsiteY0" fmla="*/ 0 h 10000"/>
              <a:gd name="connsiteX1" fmla="*/ 10000 w 10000"/>
              <a:gd name="connsiteY1" fmla="*/ 10000 h 10000"/>
              <a:gd name="connsiteX0" fmla="*/ 0 w 10000"/>
              <a:gd name="connsiteY0" fmla="*/ 0 h 10000"/>
              <a:gd name="connsiteX1" fmla="*/ 10000 w 10000"/>
              <a:gd name="connsiteY1" fmla="*/ 10000 h 10000"/>
              <a:gd name="connsiteX0" fmla="*/ 0 w 10000"/>
              <a:gd name="connsiteY0" fmla="*/ 0 h 10000"/>
              <a:gd name="connsiteX1" fmla="*/ 10000 w 10000"/>
              <a:gd name="connsiteY1" fmla="*/ 10000 h 10000"/>
              <a:gd name="connsiteX0" fmla="*/ 0 w 10445"/>
              <a:gd name="connsiteY0" fmla="*/ 0 h 8223"/>
              <a:gd name="connsiteX1" fmla="*/ 10445 w 10445"/>
              <a:gd name="connsiteY1" fmla="*/ 8223 h 8223"/>
              <a:gd name="connsiteX0" fmla="*/ 0 w 10000"/>
              <a:gd name="connsiteY0" fmla="*/ 0 h 10000"/>
              <a:gd name="connsiteX1" fmla="*/ 10000 w 10000"/>
              <a:gd name="connsiteY1" fmla="*/ 10000 h 10000"/>
              <a:gd name="connsiteX0" fmla="*/ 0 w 10000"/>
              <a:gd name="connsiteY0" fmla="*/ 0 h 10000"/>
              <a:gd name="connsiteX1" fmla="*/ 10000 w 10000"/>
              <a:gd name="connsiteY1" fmla="*/ 10000 h 10000"/>
              <a:gd name="connsiteX0" fmla="*/ 0 w 10000"/>
              <a:gd name="connsiteY0" fmla="*/ 2473 h 12473"/>
              <a:gd name="connsiteX1" fmla="*/ 10000 w 10000"/>
              <a:gd name="connsiteY1" fmla="*/ 12473 h 12473"/>
              <a:gd name="connsiteX0" fmla="*/ 0 w 10000"/>
              <a:gd name="connsiteY0" fmla="*/ 1677 h 11677"/>
              <a:gd name="connsiteX1" fmla="*/ 10000 w 10000"/>
              <a:gd name="connsiteY1" fmla="*/ 11677 h 11677"/>
              <a:gd name="connsiteX0" fmla="*/ 0 w 10000"/>
              <a:gd name="connsiteY0" fmla="*/ 0 h 10000"/>
              <a:gd name="connsiteX1" fmla="*/ 10000 w 10000"/>
              <a:gd name="connsiteY1" fmla="*/ 10000 h 10000"/>
              <a:gd name="connsiteX0" fmla="*/ 0 w 18343"/>
              <a:gd name="connsiteY0" fmla="*/ 958 h 5870"/>
              <a:gd name="connsiteX1" fmla="*/ 18343 w 18343"/>
              <a:gd name="connsiteY1" fmla="*/ 5870 h 5870"/>
              <a:gd name="connsiteX0" fmla="*/ 0 w 11038"/>
              <a:gd name="connsiteY0" fmla="*/ 0 h 31860"/>
              <a:gd name="connsiteX1" fmla="*/ 11038 w 11038"/>
              <a:gd name="connsiteY1" fmla="*/ 31860 h 31860"/>
              <a:gd name="connsiteX0" fmla="*/ 0 w 15863"/>
              <a:gd name="connsiteY0" fmla="*/ 27578 h 27586"/>
              <a:gd name="connsiteX1" fmla="*/ 15863 w 15863"/>
              <a:gd name="connsiteY1" fmla="*/ 3822 h 27586"/>
              <a:gd name="connsiteX0" fmla="*/ 0 w 15863"/>
              <a:gd name="connsiteY0" fmla="*/ 28746 h 28746"/>
              <a:gd name="connsiteX1" fmla="*/ 15863 w 15863"/>
              <a:gd name="connsiteY1" fmla="*/ 4990 h 28746"/>
              <a:gd name="connsiteX0" fmla="*/ 0 w 15863"/>
              <a:gd name="connsiteY0" fmla="*/ 27461 h 27461"/>
              <a:gd name="connsiteX1" fmla="*/ 15863 w 15863"/>
              <a:gd name="connsiteY1" fmla="*/ 3705 h 27461"/>
              <a:gd name="connsiteX0" fmla="*/ 0 w 18142"/>
              <a:gd name="connsiteY0" fmla="*/ 44607 h 44607"/>
              <a:gd name="connsiteX1" fmla="*/ 18142 w 18142"/>
              <a:gd name="connsiteY1" fmla="*/ 2421 h 44607"/>
              <a:gd name="connsiteX0" fmla="*/ 0 w 18142"/>
              <a:gd name="connsiteY0" fmla="*/ 51596 h 51596"/>
              <a:gd name="connsiteX1" fmla="*/ 18142 w 18142"/>
              <a:gd name="connsiteY1" fmla="*/ 9410 h 51596"/>
              <a:gd name="connsiteX0" fmla="*/ 0 w 18142"/>
              <a:gd name="connsiteY0" fmla="*/ 52384 h 52384"/>
              <a:gd name="connsiteX1" fmla="*/ 18142 w 18142"/>
              <a:gd name="connsiteY1" fmla="*/ 10198 h 52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8142" h="52384">
                <a:moveTo>
                  <a:pt x="0" y="52384"/>
                </a:moveTo>
                <a:cubicBezTo>
                  <a:pt x="3011" y="32411"/>
                  <a:pt x="10396" y="-22585"/>
                  <a:pt x="18142" y="10198"/>
                </a:cubicBezTo>
              </a:path>
            </a:pathLst>
          </a:custGeom>
          <a:noFill/>
          <a:ln>
            <a:solidFill>
              <a:srgbClr val="1877F2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050"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9230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6022CF59-84CC-A11A-6C9A-C9D32E01A757}"/>
              </a:ext>
            </a:extLst>
          </p:cNvPr>
          <p:cNvGrpSpPr/>
          <p:nvPr/>
        </p:nvGrpSpPr>
        <p:grpSpPr>
          <a:xfrm>
            <a:off x="27220" y="225634"/>
            <a:ext cx="9029947" cy="4874679"/>
            <a:chOff x="166476" y="1185348"/>
            <a:chExt cx="10672065" cy="5568525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045793D0-98E5-8D51-7B7B-8C518678E05E}"/>
                </a:ext>
              </a:extLst>
            </p:cNvPr>
            <p:cNvSpPr/>
            <p:nvPr/>
          </p:nvSpPr>
          <p:spPr>
            <a:xfrm>
              <a:off x="166477" y="4538148"/>
              <a:ext cx="5410636" cy="186265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75" b="1" dirty="0">
                <a:latin typeface="Montserrat" panose="00000500000000000000" pitchFamily="2" charset="0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2DEAB49-CAB3-CFF7-8F1F-A3D25D4C61E0}"/>
                </a:ext>
              </a:extLst>
            </p:cNvPr>
            <p:cNvSpPr/>
            <p:nvPr/>
          </p:nvSpPr>
          <p:spPr>
            <a:xfrm>
              <a:off x="5577112" y="4538148"/>
              <a:ext cx="5261429" cy="186265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75" b="1" dirty="0">
                <a:latin typeface="Montserrat" panose="00000500000000000000" pitchFamily="2" charset="0"/>
              </a:endParaRPr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2457E830-7A2F-5761-39F9-0F409C6AE642}"/>
                </a:ext>
              </a:extLst>
            </p:cNvPr>
            <p:cNvGrpSpPr/>
            <p:nvPr/>
          </p:nvGrpSpPr>
          <p:grpSpPr>
            <a:xfrm>
              <a:off x="166477" y="1185348"/>
              <a:ext cx="10672064" cy="3713706"/>
              <a:chOff x="166477" y="1185348"/>
              <a:chExt cx="10672064" cy="3713706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233F842C-E4E7-75A1-CA17-3AC7BAC13462}"/>
                  </a:ext>
                </a:extLst>
              </p:cNvPr>
              <p:cNvSpPr/>
              <p:nvPr/>
            </p:nvSpPr>
            <p:spPr>
              <a:xfrm>
                <a:off x="166477" y="1185348"/>
                <a:ext cx="1967123" cy="33528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75" b="1" dirty="0">
                  <a:latin typeface="Montserrat" panose="00000500000000000000" pitchFamily="2" charset="0"/>
                </a:endParaRP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51D69E26-9B37-D184-8433-21D6041B7BF2}"/>
                  </a:ext>
                </a:extLst>
              </p:cNvPr>
              <p:cNvSpPr/>
              <p:nvPr/>
            </p:nvSpPr>
            <p:spPr>
              <a:xfrm>
                <a:off x="2133600" y="1195778"/>
                <a:ext cx="2008513" cy="16764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75" b="1" dirty="0">
                  <a:latin typeface="Montserrat" panose="00000500000000000000" pitchFamily="2" charset="0"/>
                </a:endParaRP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5FF07354-EE36-C537-BEFD-493A369C8FFE}"/>
                  </a:ext>
                </a:extLst>
              </p:cNvPr>
              <p:cNvSpPr/>
              <p:nvPr/>
            </p:nvSpPr>
            <p:spPr>
              <a:xfrm>
                <a:off x="2133600" y="2861748"/>
                <a:ext cx="2008513" cy="16764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75" b="1" dirty="0">
                  <a:latin typeface="Montserrat" panose="00000500000000000000" pitchFamily="2" charset="0"/>
                </a:endParaRP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7FA8705B-8148-C390-4A4C-158FA4FC4ABF}"/>
                  </a:ext>
                </a:extLst>
              </p:cNvPr>
              <p:cNvSpPr/>
              <p:nvPr/>
            </p:nvSpPr>
            <p:spPr>
              <a:xfrm>
                <a:off x="4142114" y="1185348"/>
                <a:ext cx="2148862" cy="33528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75" b="1" dirty="0">
                  <a:latin typeface="Montserrat" panose="00000500000000000000" pitchFamily="2" charset="0"/>
                </a:endParaRP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4D89318B-E205-2497-055C-DF0AC97A8D30}"/>
                  </a:ext>
                </a:extLst>
              </p:cNvPr>
              <p:cNvSpPr/>
              <p:nvPr/>
            </p:nvSpPr>
            <p:spPr>
              <a:xfrm>
                <a:off x="6290975" y="1185348"/>
                <a:ext cx="2214395" cy="16764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75" b="1" dirty="0">
                  <a:latin typeface="Montserrat" panose="00000500000000000000" pitchFamily="2" charset="0"/>
                </a:endParaRP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DA197788-68FF-A86E-417A-1B084B1D5C88}"/>
                  </a:ext>
                </a:extLst>
              </p:cNvPr>
              <p:cNvSpPr/>
              <p:nvPr/>
            </p:nvSpPr>
            <p:spPr>
              <a:xfrm>
                <a:off x="6290975" y="2894694"/>
                <a:ext cx="2214395" cy="164345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75" b="1" dirty="0">
                  <a:latin typeface="Montserrat" panose="00000500000000000000" pitchFamily="2" charset="0"/>
                </a:endParaRP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3BCDA621-C028-5650-1441-A83B06898A45}"/>
                  </a:ext>
                </a:extLst>
              </p:cNvPr>
              <p:cNvSpPr/>
              <p:nvPr/>
            </p:nvSpPr>
            <p:spPr>
              <a:xfrm>
                <a:off x="8505369" y="1185348"/>
                <a:ext cx="2333171" cy="3352799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75" b="1" dirty="0">
                  <a:latin typeface="Montserrat" panose="00000500000000000000" pitchFamily="2" charset="0"/>
                </a:endParaRP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B9D93006-6192-AD0B-8A65-DB3CA6C05444}"/>
                  </a:ext>
                </a:extLst>
              </p:cNvPr>
              <p:cNvSpPr/>
              <p:nvPr/>
            </p:nvSpPr>
            <p:spPr>
              <a:xfrm>
                <a:off x="6290975" y="1185350"/>
                <a:ext cx="2214395" cy="360000"/>
              </a:xfrm>
              <a:prstGeom prst="rect">
                <a:avLst/>
              </a:prstGeom>
              <a:solidFill>
                <a:srgbClr val="2E97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75" b="1" dirty="0">
                  <a:latin typeface="Montserrat" panose="00000500000000000000" pitchFamily="2" charset="0"/>
                </a:endParaRPr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15480720-5692-18A5-EAF3-6EB7302EFBB3}"/>
                  </a:ext>
                </a:extLst>
              </p:cNvPr>
              <p:cNvSpPr/>
              <p:nvPr/>
            </p:nvSpPr>
            <p:spPr>
              <a:xfrm>
                <a:off x="6290975" y="2871272"/>
                <a:ext cx="2214395" cy="360000"/>
              </a:xfrm>
              <a:prstGeom prst="rect">
                <a:avLst/>
              </a:prstGeom>
              <a:solidFill>
                <a:srgbClr val="2E97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75" dirty="0">
                  <a:latin typeface="Montserrat" panose="00000500000000000000" pitchFamily="2" charset="0"/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D604706E-19CB-1E4D-CBB4-B6453FE89E5A}"/>
                  </a:ext>
                </a:extLst>
              </p:cNvPr>
              <p:cNvSpPr/>
              <p:nvPr/>
            </p:nvSpPr>
            <p:spPr>
              <a:xfrm>
                <a:off x="8505370" y="1185348"/>
                <a:ext cx="2333170" cy="360000"/>
              </a:xfrm>
              <a:prstGeom prst="rect">
                <a:avLst/>
              </a:prstGeom>
              <a:solidFill>
                <a:srgbClr val="2E97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75" b="1" dirty="0">
                  <a:latin typeface="Montserrat" panose="00000500000000000000" pitchFamily="2" charset="0"/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58D4494B-C760-BA39-6177-81B282F5EF8D}"/>
                  </a:ext>
                </a:extLst>
              </p:cNvPr>
              <p:cNvSpPr/>
              <p:nvPr/>
            </p:nvSpPr>
            <p:spPr>
              <a:xfrm>
                <a:off x="4142114" y="1185348"/>
                <a:ext cx="2148861" cy="360000"/>
              </a:xfrm>
              <a:prstGeom prst="rect">
                <a:avLst/>
              </a:prstGeom>
              <a:gradFill>
                <a:gsLst>
                  <a:gs pos="25000">
                    <a:srgbClr val="A66BD3"/>
                  </a:gs>
                  <a:gs pos="85000">
                    <a:srgbClr val="2E97F0"/>
                  </a:gs>
                </a:gsLst>
                <a:lin ang="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75" b="1" dirty="0">
                  <a:latin typeface="Montserrat" panose="00000500000000000000" pitchFamily="2" charset="0"/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ADA620F5-E17E-1EE1-EF49-09624E78629C}"/>
                  </a:ext>
                </a:extLst>
              </p:cNvPr>
              <p:cNvSpPr/>
              <p:nvPr/>
            </p:nvSpPr>
            <p:spPr>
              <a:xfrm>
                <a:off x="2133602" y="1185348"/>
                <a:ext cx="2008511" cy="360000"/>
              </a:xfrm>
              <a:prstGeom prst="rect">
                <a:avLst/>
              </a:prstGeom>
              <a:solidFill>
                <a:srgbClr val="A66BD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75" b="1" dirty="0">
                  <a:latin typeface="Montserrat" panose="00000500000000000000" pitchFamily="2" charset="0"/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1DDE3DCE-8998-B5C0-276D-66452EC81B7F}"/>
                  </a:ext>
                </a:extLst>
              </p:cNvPr>
              <p:cNvSpPr/>
              <p:nvPr/>
            </p:nvSpPr>
            <p:spPr>
              <a:xfrm>
                <a:off x="166478" y="1185349"/>
                <a:ext cx="1967122" cy="360000"/>
              </a:xfrm>
              <a:prstGeom prst="rect">
                <a:avLst/>
              </a:prstGeom>
              <a:solidFill>
                <a:srgbClr val="A66BD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75" b="1" dirty="0">
                  <a:latin typeface="Montserrat" panose="00000500000000000000" pitchFamily="2" charset="0"/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9D0D34E0-5C6A-2E67-5013-1FB09F438BA6}"/>
                  </a:ext>
                </a:extLst>
              </p:cNvPr>
              <p:cNvSpPr/>
              <p:nvPr/>
            </p:nvSpPr>
            <p:spPr>
              <a:xfrm>
                <a:off x="2133601" y="2872178"/>
                <a:ext cx="2008512" cy="360000"/>
              </a:xfrm>
              <a:prstGeom prst="rect">
                <a:avLst/>
              </a:prstGeom>
              <a:solidFill>
                <a:srgbClr val="A66BD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75" dirty="0">
                  <a:latin typeface="Montserrat" panose="00000500000000000000" pitchFamily="2" charset="0"/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AF9D9628-CCFB-8938-1406-BB49FB2787A6}"/>
                  </a:ext>
                </a:extLst>
              </p:cNvPr>
              <p:cNvSpPr/>
              <p:nvPr/>
            </p:nvSpPr>
            <p:spPr>
              <a:xfrm>
                <a:off x="5577113" y="4539054"/>
                <a:ext cx="5261428" cy="360000"/>
              </a:xfrm>
              <a:prstGeom prst="rect">
                <a:avLst/>
              </a:prstGeom>
              <a:solidFill>
                <a:srgbClr val="2E97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75" b="1" dirty="0">
                  <a:latin typeface="Montserrat" panose="00000500000000000000" pitchFamily="2" charset="0"/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397B3897-6B1E-BE7E-6A03-A118548D64F0}"/>
                  </a:ext>
                </a:extLst>
              </p:cNvPr>
              <p:cNvSpPr/>
              <p:nvPr/>
            </p:nvSpPr>
            <p:spPr>
              <a:xfrm>
                <a:off x="166478" y="4539054"/>
                <a:ext cx="5410636" cy="360000"/>
              </a:xfrm>
              <a:prstGeom prst="rect">
                <a:avLst/>
              </a:prstGeom>
              <a:solidFill>
                <a:srgbClr val="A66BD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75" dirty="0">
                  <a:latin typeface="Montserrat" panose="00000500000000000000" pitchFamily="2" charset="0"/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14A4D8F4-A545-E60D-915D-D51E21A4D5EA}"/>
                  </a:ext>
                </a:extLst>
              </p:cNvPr>
              <p:cNvSpPr/>
              <p:nvPr/>
            </p:nvSpPr>
            <p:spPr>
              <a:xfrm>
                <a:off x="512413" y="1219200"/>
                <a:ext cx="1699728" cy="27687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975" dirty="0">
                    <a:solidFill>
                      <a:schemeClr val="bg1"/>
                    </a:solidFill>
                    <a:latin typeface="Montserrat" panose="00000500000000000000" pitchFamily="2" charset="0"/>
                  </a:rPr>
                  <a:t>Key Activities</a:t>
                </a: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74D0FF16-E884-177C-C524-B4710EAC7811}"/>
                  </a:ext>
                </a:extLst>
              </p:cNvPr>
              <p:cNvSpPr/>
              <p:nvPr/>
            </p:nvSpPr>
            <p:spPr>
              <a:xfrm>
                <a:off x="4464516" y="1219200"/>
                <a:ext cx="1721229" cy="27687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975" dirty="0">
                    <a:solidFill>
                      <a:schemeClr val="bg1"/>
                    </a:solidFill>
                    <a:latin typeface="Montserrat" panose="00000500000000000000" pitchFamily="2" charset="0"/>
                  </a:rPr>
                  <a:t>Value Proposition</a:t>
                </a:r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10C1E899-7895-C5D0-F9E5-B523F4E307DD}"/>
                  </a:ext>
                </a:extLst>
              </p:cNvPr>
              <p:cNvSpPr/>
              <p:nvPr/>
            </p:nvSpPr>
            <p:spPr>
              <a:xfrm>
                <a:off x="6400798" y="1219200"/>
                <a:ext cx="2214393" cy="27687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975" dirty="0">
                    <a:solidFill>
                      <a:schemeClr val="bg1"/>
                    </a:solidFill>
                    <a:latin typeface="Montserrat" panose="00000500000000000000" pitchFamily="2" charset="0"/>
                  </a:rPr>
                  <a:t>Customer Relationships</a:t>
                </a:r>
              </a:p>
            </p:txBody>
          </p:sp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51E17432-11C3-72A1-54E6-EC117A9C334E}"/>
                  </a:ext>
                </a:extLst>
              </p:cNvPr>
              <p:cNvSpPr/>
              <p:nvPr/>
            </p:nvSpPr>
            <p:spPr>
              <a:xfrm>
                <a:off x="8610600" y="1219200"/>
                <a:ext cx="1978860" cy="27687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975" dirty="0">
                    <a:solidFill>
                      <a:schemeClr val="bg1"/>
                    </a:solidFill>
                    <a:latin typeface="Montserrat" panose="00000500000000000000" pitchFamily="2" charset="0"/>
                  </a:rPr>
                  <a:t>Customer Segments</a:t>
                </a:r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4EC175AD-A5F5-E72B-4F3A-3D5F57744F68}"/>
                  </a:ext>
                </a:extLst>
              </p:cNvPr>
              <p:cNvSpPr/>
              <p:nvPr/>
            </p:nvSpPr>
            <p:spPr>
              <a:xfrm>
                <a:off x="2286001" y="1219200"/>
                <a:ext cx="1584937" cy="27687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975" dirty="0">
                    <a:solidFill>
                      <a:schemeClr val="bg1"/>
                    </a:solidFill>
                    <a:latin typeface="Montserrat" panose="00000500000000000000" pitchFamily="2" charset="0"/>
                  </a:rPr>
                  <a:t>Key Partners</a:t>
                </a: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8DDE35EA-BFEA-E984-8ABF-C498D0A573AD}"/>
                  </a:ext>
                </a:extLst>
              </p:cNvPr>
              <p:cNvSpPr/>
              <p:nvPr/>
            </p:nvSpPr>
            <p:spPr>
              <a:xfrm>
                <a:off x="2337662" y="2892623"/>
                <a:ext cx="1290543" cy="2768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975" dirty="0">
                    <a:solidFill>
                      <a:schemeClr val="bg1"/>
                    </a:solidFill>
                    <a:latin typeface="Montserrat" panose="00000500000000000000" pitchFamily="2" charset="0"/>
                  </a:rPr>
                  <a:t>Key Resources</a:t>
                </a:r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AC511811-6C76-4C27-B4C4-8DA84CBC6EBD}"/>
                  </a:ext>
                </a:extLst>
              </p:cNvPr>
              <p:cNvSpPr/>
              <p:nvPr/>
            </p:nvSpPr>
            <p:spPr>
              <a:xfrm>
                <a:off x="6400798" y="2887755"/>
                <a:ext cx="913535" cy="2768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975" dirty="0">
                    <a:solidFill>
                      <a:schemeClr val="bg1"/>
                    </a:solidFill>
                    <a:latin typeface="Montserrat" panose="00000500000000000000" pitchFamily="2" charset="0"/>
                  </a:rPr>
                  <a:t>Channels</a:t>
                </a:r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AADB59B8-DEF0-106C-DA19-4977B616322F}"/>
                  </a:ext>
                </a:extLst>
              </p:cNvPr>
              <p:cNvSpPr/>
              <p:nvPr/>
            </p:nvSpPr>
            <p:spPr>
              <a:xfrm>
                <a:off x="512413" y="4572000"/>
                <a:ext cx="1286754" cy="2768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975" dirty="0">
                    <a:solidFill>
                      <a:schemeClr val="bg1"/>
                    </a:solidFill>
                    <a:latin typeface="Montserrat" panose="00000500000000000000" pitchFamily="2" charset="0"/>
                  </a:rPr>
                  <a:t>Cost Structure</a:t>
                </a:r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BB152E57-CCD0-CA0D-DCA4-C7D070ED3C2F}"/>
                  </a:ext>
                </a:extLst>
              </p:cNvPr>
              <p:cNvSpPr/>
              <p:nvPr/>
            </p:nvSpPr>
            <p:spPr>
              <a:xfrm>
                <a:off x="5715000" y="4572000"/>
                <a:ext cx="1523567" cy="2768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975" dirty="0">
                    <a:solidFill>
                      <a:schemeClr val="bg1"/>
                    </a:solidFill>
                    <a:latin typeface="Montserrat" panose="00000500000000000000" pitchFamily="2" charset="0"/>
                  </a:rPr>
                  <a:t>Revenue Streams</a:t>
                </a:r>
              </a:p>
            </p:txBody>
          </p:sp>
        </p:grp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ED7B39F-1AD9-DEF3-7389-E15DE378799A}"/>
                </a:ext>
              </a:extLst>
            </p:cNvPr>
            <p:cNvSpPr/>
            <p:nvPr/>
          </p:nvSpPr>
          <p:spPr>
            <a:xfrm>
              <a:off x="166476" y="6477000"/>
              <a:ext cx="1245212" cy="276873"/>
            </a:xfrm>
            <a:prstGeom prst="rect">
              <a:avLst/>
            </a:prstGeom>
            <a:solidFill>
              <a:srgbClr val="A66BD3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en-US" sz="975" dirty="0">
                  <a:solidFill>
                    <a:schemeClr val="bg1"/>
                  </a:solidFill>
                  <a:latin typeface="Montserrat" panose="00000500000000000000" pitchFamily="2" charset="0"/>
                  <a:cs typeface="Arial" pitchFamily="34" charset="0"/>
                </a:rPr>
                <a:t>EFFICIENCY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DE9BD44-683E-EF91-77AD-721DAB797F1A}"/>
                </a:ext>
              </a:extLst>
            </p:cNvPr>
            <p:cNvSpPr/>
            <p:nvPr/>
          </p:nvSpPr>
          <p:spPr>
            <a:xfrm>
              <a:off x="1443702" y="6468745"/>
              <a:ext cx="1038708" cy="276873"/>
            </a:xfrm>
            <a:prstGeom prst="rect">
              <a:avLst/>
            </a:prstGeom>
            <a:solidFill>
              <a:srgbClr val="2E97F0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en-US" sz="975" dirty="0">
                  <a:solidFill>
                    <a:schemeClr val="bg1"/>
                  </a:solidFill>
                  <a:latin typeface="Montserrat" panose="00000500000000000000" pitchFamily="2" charset="0"/>
                  <a:cs typeface="Arial" pitchFamily="34" charset="0"/>
                </a:rPr>
                <a:t>VALUE</a:t>
              </a:r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1A385062-4351-B3B5-14AE-14C84CE11F9D}"/>
              </a:ext>
            </a:extLst>
          </p:cNvPr>
          <p:cNvSpPr/>
          <p:nvPr/>
        </p:nvSpPr>
        <p:spPr>
          <a:xfrm>
            <a:off x="1" y="6575"/>
            <a:ext cx="2803967" cy="242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75" dirty="0">
                <a:latin typeface="Montserrat" panose="00000500000000000000" pitchFamily="2" charset="0"/>
              </a:rPr>
              <a:t>Topic 6  Business model canvas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EB0D92CB-672C-01B8-8505-C7866DD7151E}"/>
              </a:ext>
            </a:extLst>
          </p:cNvPr>
          <p:cNvSpPr/>
          <p:nvPr/>
        </p:nvSpPr>
        <p:spPr>
          <a:xfrm>
            <a:off x="7165483" y="649171"/>
            <a:ext cx="1873664" cy="1142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75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rPr>
              <a:t>The different groups of people your company aims to reach and serve:</a:t>
            </a:r>
          </a:p>
          <a:p>
            <a:r>
              <a:rPr lang="en-US" sz="975" b="1" dirty="0">
                <a:solidFill>
                  <a:srgbClr val="0070C0"/>
                </a:solidFill>
                <a:latin typeface="Montserrat" panose="00000500000000000000" pitchFamily="2" charset="0"/>
              </a:rPr>
              <a:t>a)Mass market</a:t>
            </a:r>
            <a:r>
              <a:rPr lang="en-US" sz="975" dirty="0">
                <a:solidFill>
                  <a:srgbClr val="0070C0"/>
                </a:solidFill>
                <a:latin typeface="Montserrat" panose="00000500000000000000" pitchFamily="2" charset="0"/>
              </a:rPr>
              <a:t>:</a:t>
            </a:r>
            <a:r>
              <a:rPr lang="en-US" sz="975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rPr>
              <a:t> Coca-Cola)</a:t>
            </a:r>
            <a:br>
              <a:rPr lang="en-US" sz="975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rPr>
            </a:br>
            <a:r>
              <a:rPr lang="en-US" sz="975" b="1" dirty="0">
                <a:solidFill>
                  <a:srgbClr val="0070C0"/>
                </a:solidFill>
                <a:latin typeface="Montserrat" panose="00000500000000000000" pitchFamily="2" charset="0"/>
              </a:rPr>
              <a:t>b) Niche</a:t>
            </a:r>
            <a:r>
              <a:rPr lang="en-US" sz="975" dirty="0">
                <a:solidFill>
                  <a:srgbClr val="0070C0"/>
                </a:solidFill>
                <a:latin typeface="Montserrat" panose="00000500000000000000" pitchFamily="2" charset="0"/>
              </a:rPr>
              <a:t>: </a:t>
            </a:r>
            <a:r>
              <a:rPr lang="en-US" sz="975" dirty="0" err="1">
                <a:latin typeface="Montserrat" panose="00000500000000000000" pitchFamily="2" charset="0"/>
              </a:rPr>
              <a:t>Hims</a:t>
            </a:r>
            <a:r>
              <a:rPr lang="en-US" sz="975" dirty="0">
                <a:latin typeface="Montserrat" panose="00000500000000000000" pitchFamily="2" charset="0"/>
              </a:rPr>
              <a:t> and hers</a:t>
            </a:r>
          </a:p>
          <a:p>
            <a:r>
              <a:rPr lang="en-US" sz="975" b="1" dirty="0">
                <a:solidFill>
                  <a:srgbClr val="0070C0"/>
                </a:solidFill>
                <a:latin typeface="Montserrat" panose="00000500000000000000" pitchFamily="2" charset="0"/>
              </a:rPr>
              <a:t>c) Segmented</a:t>
            </a:r>
            <a:r>
              <a:rPr lang="en-US" sz="975" dirty="0">
                <a:solidFill>
                  <a:srgbClr val="0070C0"/>
                </a:solidFill>
                <a:latin typeface="Montserrat" panose="00000500000000000000" pitchFamily="2" charset="0"/>
              </a:rPr>
              <a:t>:  </a:t>
            </a:r>
            <a:r>
              <a:rPr lang="en-US" sz="975" dirty="0">
                <a:latin typeface="Montserrat" panose="00000500000000000000" pitchFamily="2" charset="0"/>
              </a:rPr>
              <a:t>City Bank</a:t>
            </a:r>
          </a:p>
          <a:p>
            <a:r>
              <a:rPr lang="en-US" sz="975" b="1" dirty="0">
                <a:solidFill>
                  <a:srgbClr val="0070C0"/>
                </a:solidFill>
                <a:latin typeface="Montserrat" panose="00000500000000000000" pitchFamily="2" charset="0"/>
              </a:rPr>
              <a:t>d) Diversified</a:t>
            </a:r>
            <a:r>
              <a:rPr lang="en-US" sz="975" dirty="0">
                <a:solidFill>
                  <a:srgbClr val="0070C0"/>
                </a:solidFill>
                <a:latin typeface="Montserrat" panose="00000500000000000000" pitchFamily="2" charset="0"/>
              </a:rPr>
              <a:t>:</a:t>
            </a:r>
            <a:r>
              <a:rPr lang="en-US" sz="975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rPr>
              <a:t> Amazon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AB3E7A04-9A71-6B3A-531C-B3F94102B76D}"/>
              </a:ext>
            </a:extLst>
          </p:cNvPr>
          <p:cNvSpPr/>
          <p:nvPr/>
        </p:nvSpPr>
        <p:spPr>
          <a:xfrm>
            <a:off x="3433481" y="570477"/>
            <a:ext cx="1782634" cy="23429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75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rPr>
              <a:t>The product/services that create value for your customer segments and the reasons why these customers would turn to your company over another. </a:t>
            </a:r>
          </a:p>
          <a:p>
            <a:endParaRPr lang="en-US" sz="975" dirty="0">
              <a:solidFill>
                <a:schemeClr val="tx1">
                  <a:lumMod val="85000"/>
                  <a:lumOff val="15000"/>
                </a:schemeClr>
              </a:solidFill>
              <a:latin typeface="Montserrat" panose="00000500000000000000" pitchFamily="2" charset="0"/>
            </a:endParaRPr>
          </a:p>
          <a:p>
            <a:r>
              <a:rPr lang="en-US" sz="975" b="1" dirty="0">
                <a:solidFill>
                  <a:srgbClr val="0070C0"/>
                </a:solidFill>
                <a:latin typeface="Montserrat" panose="00000500000000000000" pitchFamily="2" charset="0"/>
              </a:rPr>
              <a:t>a)Newness - </a:t>
            </a:r>
            <a:r>
              <a:rPr lang="en-US" sz="975" dirty="0">
                <a:solidFill>
                  <a:srgbClr val="0070C0"/>
                </a:solidFill>
                <a:latin typeface="Montserrat" panose="00000500000000000000" pitchFamily="2" charset="0"/>
              </a:rPr>
              <a:t>Mobile</a:t>
            </a:r>
          </a:p>
          <a:p>
            <a:r>
              <a:rPr lang="en-US" sz="975" b="1" dirty="0">
                <a:solidFill>
                  <a:srgbClr val="0070C0"/>
                </a:solidFill>
                <a:latin typeface="Montserrat" panose="00000500000000000000" pitchFamily="2" charset="0"/>
              </a:rPr>
              <a:t>b)Performance </a:t>
            </a:r>
            <a:r>
              <a:rPr lang="en-US" sz="975" dirty="0">
                <a:solidFill>
                  <a:srgbClr val="0070C0"/>
                </a:solidFill>
                <a:latin typeface="Montserrat" panose="00000500000000000000" pitchFamily="2" charset="0"/>
              </a:rPr>
              <a:t>-PC </a:t>
            </a:r>
            <a:r>
              <a:rPr lang="en-US" sz="975" b="1" dirty="0">
                <a:solidFill>
                  <a:srgbClr val="0070C0"/>
                </a:solidFill>
                <a:latin typeface="Montserrat" panose="00000500000000000000" pitchFamily="2" charset="0"/>
              </a:rPr>
              <a:t>c)Customization </a:t>
            </a:r>
            <a:r>
              <a:rPr lang="en-US" sz="975" dirty="0">
                <a:solidFill>
                  <a:srgbClr val="0070C0"/>
                </a:solidFill>
                <a:latin typeface="Montserrat" panose="00000500000000000000" pitchFamily="2" charset="0"/>
              </a:rPr>
              <a:t>– eCommerce</a:t>
            </a:r>
            <a:endParaRPr lang="en-US" sz="975" dirty="0">
              <a:solidFill>
                <a:schemeClr val="tx1">
                  <a:lumMod val="85000"/>
                  <a:lumOff val="15000"/>
                </a:schemeClr>
              </a:solidFill>
              <a:latin typeface="Montserrat" panose="00000500000000000000" pitchFamily="2" charset="0"/>
            </a:endParaRPr>
          </a:p>
          <a:p>
            <a:pPr lvl="0"/>
            <a:r>
              <a:rPr lang="en-US" sz="975" b="1" dirty="0">
                <a:solidFill>
                  <a:srgbClr val="0070C0"/>
                </a:solidFill>
                <a:latin typeface="Montserrat" panose="00000500000000000000" pitchFamily="2" charset="0"/>
              </a:rPr>
              <a:t>d) Design / Brand </a:t>
            </a:r>
            <a:r>
              <a:rPr lang="en-US" sz="975" dirty="0">
                <a:solidFill>
                  <a:srgbClr val="0070C0"/>
                </a:solidFill>
                <a:latin typeface="Montserrat" panose="00000500000000000000" pitchFamily="2" charset="0"/>
              </a:rPr>
              <a:t>- Fashion</a:t>
            </a:r>
          </a:p>
          <a:p>
            <a:pPr lvl="0"/>
            <a:r>
              <a:rPr lang="en-US" sz="975" b="1" dirty="0">
                <a:solidFill>
                  <a:srgbClr val="0070C0"/>
                </a:solidFill>
                <a:latin typeface="Montserrat" panose="00000500000000000000" pitchFamily="2" charset="0"/>
              </a:rPr>
              <a:t>e) Price, Convenience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7AB231F-7D71-67A8-0179-7CA662DBCD8D}"/>
              </a:ext>
            </a:extLst>
          </p:cNvPr>
          <p:cNvSpPr/>
          <p:nvPr/>
        </p:nvSpPr>
        <p:spPr>
          <a:xfrm>
            <a:off x="5262575" y="1998533"/>
            <a:ext cx="1773967" cy="9925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75" dirty="0">
                <a:latin typeface="Montserrat" panose="00000500000000000000" pitchFamily="2" charset="0"/>
              </a:rPr>
              <a:t>How to communicate and reach your customers</a:t>
            </a:r>
          </a:p>
          <a:p>
            <a:r>
              <a:rPr lang="en-US" sz="975" b="1" dirty="0">
                <a:solidFill>
                  <a:srgbClr val="0070C0"/>
                </a:solidFill>
                <a:latin typeface="Montserrat" panose="00000500000000000000" pitchFamily="2" charset="0"/>
              </a:rPr>
              <a:t>a) Direct: </a:t>
            </a:r>
            <a:r>
              <a:rPr lang="en-US" sz="975" dirty="0">
                <a:solidFill>
                  <a:srgbClr val="0070C0"/>
                </a:solidFill>
                <a:latin typeface="Montserrat" panose="00000500000000000000" pitchFamily="2" charset="0"/>
              </a:rPr>
              <a:t>Website, Store</a:t>
            </a:r>
            <a:endParaRPr lang="en-US" sz="975" dirty="0">
              <a:latin typeface="Montserrat" panose="00000500000000000000" pitchFamily="2" charset="0"/>
            </a:endParaRPr>
          </a:p>
          <a:p>
            <a:r>
              <a:rPr lang="en-US" sz="975" b="1" dirty="0">
                <a:solidFill>
                  <a:srgbClr val="0070C0"/>
                </a:solidFill>
                <a:latin typeface="Montserrat" panose="00000500000000000000" pitchFamily="2" charset="0"/>
              </a:rPr>
              <a:t>b) Indirect: </a:t>
            </a:r>
            <a:r>
              <a:rPr lang="en-US" sz="975" dirty="0">
                <a:solidFill>
                  <a:srgbClr val="0070C0"/>
                </a:solidFill>
                <a:latin typeface="Montserrat" panose="00000500000000000000" pitchFamily="2" charset="0"/>
              </a:rPr>
              <a:t>Wholesale, agent etc. </a:t>
            </a:r>
            <a:endParaRPr lang="en-US" sz="975" dirty="0">
              <a:latin typeface="Montserrat" panose="00000500000000000000" pitchFamily="2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DCEF54EA-4307-0FCD-615E-6725B7680CD0}"/>
              </a:ext>
            </a:extLst>
          </p:cNvPr>
          <p:cNvSpPr/>
          <p:nvPr/>
        </p:nvSpPr>
        <p:spPr>
          <a:xfrm>
            <a:off x="5250578" y="578898"/>
            <a:ext cx="1873665" cy="1142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75" dirty="0">
                <a:latin typeface="Montserrat" panose="00000500000000000000" pitchFamily="2" charset="0"/>
              </a:rPr>
              <a:t>How to acquire and build relationships with customers. </a:t>
            </a:r>
          </a:p>
          <a:p>
            <a:r>
              <a:rPr lang="en-US" sz="975" b="1" dirty="0">
                <a:solidFill>
                  <a:srgbClr val="0070C0"/>
                </a:solidFill>
                <a:latin typeface="Montserrat" panose="00000500000000000000" pitchFamily="2" charset="0"/>
              </a:rPr>
              <a:t>Transactional</a:t>
            </a:r>
            <a:r>
              <a:rPr lang="en-US" sz="975" dirty="0">
                <a:solidFill>
                  <a:srgbClr val="0070C0"/>
                </a:solidFill>
                <a:latin typeface="Montserrat" panose="00000500000000000000" pitchFamily="2" charset="0"/>
              </a:rPr>
              <a:t> (Kiosk Check-in), </a:t>
            </a:r>
            <a:r>
              <a:rPr lang="en-US" sz="975" b="1" dirty="0">
                <a:solidFill>
                  <a:srgbClr val="0070C0"/>
                </a:solidFill>
                <a:latin typeface="Montserrat" panose="00000500000000000000" pitchFamily="2" charset="0"/>
              </a:rPr>
              <a:t>Long-term</a:t>
            </a:r>
            <a:r>
              <a:rPr lang="en-US" sz="975" dirty="0">
                <a:solidFill>
                  <a:srgbClr val="0070C0"/>
                </a:solidFill>
                <a:latin typeface="Montserrat" panose="00000500000000000000" pitchFamily="2" charset="0"/>
              </a:rPr>
              <a:t>(Hospital)</a:t>
            </a:r>
          </a:p>
          <a:p>
            <a:r>
              <a:rPr lang="en-US" sz="975" b="1" dirty="0">
                <a:solidFill>
                  <a:srgbClr val="0070C0"/>
                </a:solidFill>
                <a:latin typeface="Montserrat" panose="00000500000000000000" pitchFamily="2" charset="0"/>
              </a:rPr>
              <a:t>Self-service</a:t>
            </a:r>
            <a:r>
              <a:rPr lang="en-US" sz="975" dirty="0">
                <a:solidFill>
                  <a:srgbClr val="0070C0"/>
                </a:solidFill>
                <a:latin typeface="Montserrat" panose="00000500000000000000" pitchFamily="2" charset="0"/>
              </a:rPr>
              <a:t> (SaaS)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B9D63CC2-6006-4E70-FF36-FF7F3D86AEA9}"/>
              </a:ext>
            </a:extLst>
          </p:cNvPr>
          <p:cNvSpPr/>
          <p:nvPr/>
        </p:nvSpPr>
        <p:spPr>
          <a:xfrm>
            <a:off x="4721988" y="3536717"/>
            <a:ext cx="3846081" cy="9925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75" dirty="0">
                <a:latin typeface="Montserrat" panose="00000500000000000000" pitchFamily="2" charset="0"/>
              </a:rPr>
              <a:t>The cash is generated from each customer segment. For instance:</a:t>
            </a:r>
          </a:p>
          <a:p>
            <a:r>
              <a:rPr lang="en-US" sz="975" b="1" dirty="0">
                <a:solidFill>
                  <a:srgbClr val="0070C0"/>
                </a:solidFill>
                <a:latin typeface="Montserrat" panose="00000500000000000000" pitchFamily="2" charset="0"/>
              </a:rPr>
              <a:t>Asset sale -</a:t>
            </a:r>
            <a:r>
              <a:rPr lang="en-US" sz="975" dirty="0">
                <a:solidFill>
                  <a:srgbClr val="0070C0"/>
                </a:solidFill>
                <a:latin typeface="Montserrat" panose="00000500000000000000" pitchFamily="2" charset="0"/>
              </a:rPr>
              <a:t>Used car Platform</a:t>
            </a:r>
            <a:endParaRPr lang="en-US" sz="975" dirty="0">
              <a:latin typeface="Montserrat" panose="00000500000000000000" pitchFamily="2" charset="0"/>
            </a:endParaRPr>
          </a:p>
          <a:p>
            <a:r>
              <a:rPr lang="en-US" sz="975" b="1" dirty="0">
                <a:solidFill>
                  <a:srgbClr val="0070C0"/>
                </a:solidFill>
                <a:latin typeface="Montserrat" panose="00000500000000000000" pitchFamily="2" charset="0"/>
              </a:rPr>
              <a:t>Usage fee – </a:t>
            </a:r>
            <a:r>
              <a:rPr lang="en-US" sz="975" dirty="0">
                <a:solidFill>
                  <a:srgbClr val="0070C0"/>
                </a:solidFill>
                <a:latin typeface="Montserrat" panose="00000500000000000000" pitchFamily="2" charset="0"/>
              </a:rPr>
              <a:t>telecom or cloud</a:t>
            </a:r>
          </a:p>
          <a:p>
            <a:r>
              <a:rPr lang="en-US" sz="975" b="1" dirty="0">
                <a:solidFill>
                  <a:srgbClr val="0070C0"/>
                </a:solidFill>
                <a:latin typeface="Montserrat" panose="00000500000000000000" pitchFamily="2" charset="0"/>
              </a:rPr>
              <a:t>Subscription fee – </a:t>
            </a:r>
            <a:r>
              <a:rPr lang="en-US" sz="975" dirty="0">
                <a:solidFill>
                  <a:srgbClr val="0070C0"/>
                </a:solidFill>
                <a:latin typeface="Montserrat" panose="00000500000000000000" pitchFamily="2" charset="0"/>
              </a:rPr>
              <a:t>Netflix</a:t>
            </a:r>
            <a:r>
              <a:rPr lang="en-US" sz="975" b="1" dirty="0">
                <a:solidFill>
                  <a:srgbClr val="0070C0"/>
                </a:solidFill>
                <a:latin typeface="Montserrat" panose="00000500000000000000" pitchFamily="2" charset="0"/>
              </a:rPr>
              <a:t> </a:t>
            </a:r>
          </a:p>
          <a:p>
            <a:r>
              <a:rPr lang="en-US" sz="975" b="1" dirty="0">
                <a:solidFill>
                  <a:srgbClr val="0070C0"/>
                </a:solidFill>
                <a:latin typeface="Montserrat" panose="00000500000000000000" pitchFamily="2" charset="0"/>
              </a:rPr>
              <a:t>Brokerage fee – </a:t>
            </a:r>
            <a:r>
              <a:rPr lang="en-US" sz="975" dirty="0">
                <a:solidFill>
                  <a:srgbClr val="0070C0"/>
                </a:solidFill>
                <a:latin typeface="Montserrat" panose="00000500000000000000" pitchFamily="2" charset="0"/>
              </a:rPr>
              <a:t>Stock broker</a:t>
            </a:r>
            <a:endParaRPr lang="en-US" sz="975" dirty="0">
              <a:latin typeface="Montserrat" panose="00000500000000000000" pitchFamily="2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E128FE50-22DE-E404-A011-47623F9FFCDB}"/>
              </a:ext>
            </a:extLst>
          </p:cNvPr>
          <p:cNvSpPr/>
          <p:nvPr/>
        </p:nvSpPr>
        <p:spPr>
          <a:xfrm>
            <a:off x="1715658" y="1995509"/>
            <a:ext cx="1738783" cy="1142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75" dirty="0">
                <a:latin typeface="Montserrat" panose="00000500000000000000" pitchFamily="2" charset="0"/>
              </a:rPr>
              <a:t>The assets required to make your business work.</a:t>
            </a:r>
          </a:p>
          <a:p>
            <a:r>
              <a:rPr lang="en-US" sz="975" b="1" dirty="0">
                <a:solidFill>
                  <a:srgbClr val="0070C0"/>
                </a:solidFill>
                <a:latin typeface="Montserrat" panose="00000500000000000000" pitchFamily="2" charset="0"/>
              </a:rPr>
              <a:t>Physical - </a:t>
            </a:r>
            <a:r>
              <a:rPr lang="en-US" sz="975" dirty="0">
                <a:solidFill>
                  <a:srgbClr val="0070C0"/>
                </a:solidFill>
                <a:latin typeface="Montserrat" panose="00000500000000000000" pitchFamily="2" charset="0"/>
              </a:rPr>
              <a:t>Walmart</a:t>
            </a:r>
          </a:p>
          <a:p>
            <a:r>
              <a:rPr lang="en-US" sz="975" b="1" dirty="0">
                <a:solidFill>
                  <a:srgbClr val="0070C0"/>
                </a:solidFill>
                <a:latin typeface="Montserrat" panose="00000500000000000000" pitchFamily="2" charset="0"/>
              </a:rPr>
              <a:t>Intellectual - </a:t>
            </a:r>
            <a:r>
              <a:rPr lang="en-US" sz="975" dirty="0">
                <a:solidFill>
                  <a:srgbClr val="0070C0"/>
                </a:solidFill>
                <a:latin typeface="Montserrat" panose="00000500000000000000" pitchFamily="2" charset="0"/>
              </a:rPr>
              <a:t>Qualcomm</a:t>
            </a:r>
            <a:br>
              <a:rPr lang="en-US" sz="975" dirty="0">
                <a:latin typeface="Montserrat" panose="00000500000000000000" pitchFamily="2" charset="0"/>
              </a:rPr>
            </a:br>
            <a:r>
              <a:rPr lang="en-US" sz="975" b="1" dirty="0">
                <a:solidFill>
                  <a:srgbClr val="0070C0"/>
                </a:solidFill>
                <a:latin typeface="Montserrat" panose="00000500000000000000" pitchFamily="2" charset="0"/>
              </a:rPr>
              <a:t>Human - </a:t>
            </a:r>
            <a:r>
              <a:rPr lang="en-US" sz="975" dirty="0">
                <a:solidFill>
                  <a:srgbClr val="0070C0"/>
                </a:solidFill>
                <a:latin typeface="Montserrat" panose="00000500000000000000" pitchFamily="2" charset="0"/>
              </a:rPr>
              <a:t>Tesla</a:t>
            </a:r>
            <a:br>
              <a:rPr lang="en-US" sz="975" dirty="0">
                <a:latin typeface="Montserrat" panose="00000500000000000000" pitchFamily="2" charset="0"/>
              </a:rPr>
            </a:br>
            <a:r>
              <a:rPr lang="en-US" sz="975" b="1" dirty="0">
                <a:solidFill>
                  <a:srgbClr val="0070C0"/>
                </a:solidFill>
                <a:latin typeface="Montserrat" panose="00000500000000000000" pitchFamily="2" charset="0"/>
              </a:rPr>
              <a:t>Financial - </a:t>
            </a:r>
            <a:r>
              <a:rPr lang="en-US" sz="975" dirty="0">
                <a:solidFill>
                  <a:srgbClr val="0070C0"/>
                </a:solidFill>
                <a:latin typeface="Montserrat" panose="00000500000000000000" pitchFamily="2" charset="0"/>
              </a:rPr>
              <a:t>Netflix</a:t>
            </a:r>
            <a:endParaRPr lang="en-US" sz="975" dirty="0">
              <a:latin typeface="Montserrat" panose="00000500000000000000" pitchFamily="2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55CF3E0-7E0C-915D-BFC0-80AB790C157B}"/>
              </a:ext>
            </a:extLst>
          </p:cNvPr>
          <p:cNvSpPr/>
          <p:nvPr/>
        </p:nvSpPr>
        <p:spPr>
          <a:xfrm>
            <a:off x="55440" y="614284"/>
            <a:ext cx="1594276" cy="15927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75" dirty="0">
                <a:latin typeface="Montserrat" panose="00000500000000000000" pitchFamily="2" charset="0"/>
              </a:rPr>
              <a:t>The most important things your company must do to make its business model work:</a:t>
            </a:r>
          </a:p>
          <a:p>
            <a:endParaRPr lang="en-US" sz="975" dirty="0">
              <a:latin typeface="Montserrat" panose="00000500000000000000" pitchFamily="2" charset="0"/>
            </a:endParaRPr>
          </a:p>
          <a:p>
            <a:r>
              <a:rPr lang="en-US" sz="975" b="1" dirty="0">
                <a:solidFill>
                  <a:srgbClr val="0070C0"/>
                </a:solidFill>
                <a:latin typeface="Montserrat" panose="00000500000000000000" pitchFamily="2" charset="0"/>
              </a:rPr>
              <a:t>Production - </a:t>
            </a:r>
            <a:r>
              <a:rPr lang="en-US" sz="975" dirty="0">
                <a:solidFill>
                  <a:srgbClr val="0070C0"/>
                </a:solidFill>
                <a:latin typeface="Montserrat" panose="00000500000000000000" pitchFamily="2" charset="0"/>
              </a:rPr>
              <a:t>Tesla</a:t>
            </a:r>
          </a:p>
          <a:p>
            <a:r>
              <a:rPr lang="en-US" sz="975" b="1" dirty="0">
                <a:solidFill>
                  <a:srgbClr val="0070C0"/>
                </a:solidFill>
                <a:latin typeface="Montserrat" panose="00000500000000000000" pitchFamily="2" charset="0"/>
              </a:rPr>
              <a:t>Problem-solving - </a:t>
            </a:r>
            <a:r>
              <a:rPr lang="en-US" sz="975" dirty="0">
                <a:solidFill>
                  <a:srgbClr val="0070C0"/>
                </a:solidFill>
                <a:latin typeface="Montserrat" panose="00000500000000000000" pitchFamily="2" charset="0"/>
              </a:rPr>
              <a:t>Consultancy</a:t>
            </a:r>
            <a:br>
              <a:rPr lang="en-US" sz="975" dirty="0">
                <a:latin typeface="Montserrat" panose="00000500000000000000" pitchFamily="2" charset="0"/>
              </a:rPr>
            </a:br>
            <a:r>
              <a:rPr lang="en-US" sz="975" b="1" dirty="0">
                <a:solidFill>
                  <a:srgbClr val="0070C0"/>
                </a:solidFill>
                <a:latin typeface="Montserrat" panose="00000500000000000000" pitchFamily="2" charset="0"/>
              </a:rPr>
              <a:t>Platform / Network – </a:t>
            </a:r>
            <a:r>
              <a:rPr lang="en-US" sz="975" dirty="0">
                <a:solidFill>
                  <a:srgbClr val="0070C0"/>
                </a:solidFill>
                <a:latin typeface="Montserrat" panose="00000500000000000000" pitchFamily="2" charset="0"/>
              </a:rPr>
              <a:t>Uber, Amazon</a:t>
            </a:r>
            <a:endParaRPr lang="en-US" sz="975" dirty="0">
              <a:latin typeface="Montserrat" panose="00000500000000000000" pitchFamily="2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8F8015A-408C-593C-CDF5-95B4142C7E3D}"/>
              </a:ext>
            </a:extLst>
          </p:cNvPr>
          <p:cNvSpPr/>
          <p:nvPr/>
        </p:nvSpPr>
        <p:spPr>
          <a:xfrm>
            <a:off x="1737278" y="603270"/>
            <a:ext cx="1670168" cy="9925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75" dirty="0">
                <a:latin typeface="Montserrat" panose="00000500000000000000" pitchFamily="2" charset="0"/>
              </a:rPr>
              <a:t>Whom you partner with to make your business work. </a:t>
            </a:r>
          </a:p>
          <a:p>
            <a:r>
              <a:rPr lang="en-US" sz="975" dirty="0">
                <a:latin typeface="Montserrat" panose="00000500000000000000" pitchFamily="2" charset="0"/>
              </a:rPr>
              <a:t>Suppliers, strategic alliances, joint ventures, buyers, acquisitions.</a:t>
            </a:r>
            <a:endParaRPr lang="fr-FR" sz="975" dirty="0">
              <a:latin typeface="Montserrat" panose="00000500000000000000" pitchFamily="2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F1EFE2E7-CFA9-5110-6974-31EA8B43C4C1}"/>
              </a:ext>
            </a:extLst>
          </p:cNvPr>
          <p:cNvSpPr/>
          <p:nvPr/>
        </p:nvSpPr>
        <p:spPr>
          <a:xfrm>
            <a:off x="172986" y="3718374"/>
            <a:ext cx="3846081" cy="842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75" dirty="0">
                <a:latin typeface="Montserrat" panose="00000500000000000000" pitchFamily="2" charset="0"/>
              </a:rPr>
              <a:t>All the costs incurred to operate your business</a:t>
            </a:r>
          </a:p>
          <a:p>
            <a:r>
              <a:rPr lang="en-US" sz="975" b="1" dirty="0">
                <a:solidFill>
                  <a:srgbClr val="0070C0"/>
                </a:solidFill>
                <a:latin typeface="Montserrat" panose="00000500000000000000" pitchFamily="2" charset="0"/>
              </a:rPr>
              <a:t>Cost-driven – </a:t>
            </a:r>
            <a:r>
              <a:rPr lang="en-US" sz="975" dirty="0">
                <a:solidFill>
                  <a:srgbClr val="0070C0"/>
                </a:solidFill>
                <a:latin typeface="Montserrat" panose="00000500000000000000" pitchFamily="2" charset="0"/>
              </a:rPr>
              <a:t>Lower cost (Southwest airline)</a:t>
            </a:r>
          </a:p>
          <a:p>
            <a:r>
              <a:rPr lang="fr-FR" sz="975" b="1" dirty="0">
                <a:solidFill>
                  <a:srgbClr val="0070C0"/>
                </a:solidFill>
                <a:latin typeface="Montserrat" panose="00000500000000000000" pitchFamily="2" charset="0"/>
              </a:rPr>
              <a:t>Value-Driven - </a:t>
            </a:r>
            <a:r>
              <a:rPr lang="fr-FR" sz="975" dirty="0">
                <a:solidFill>
                  <a:srgbClr val="0070C0"/>
                </a:solidFill>
                <a:latin typeface="Montserrat" panose="00000500000000000000" pitchFamily="2" charset="0"/>
              </a:rPr>
              <a:t>Luxury hôtels</a:t>
            </a:r>
          </a:p>
          <a:p>
            <a:r>
              <a:rPr lang="fr-FR" sz="975" b="1" dirty="0">
                <a:solidFill>
                  <a:srgbClr val="0070C0"/>
                </a:solidFill>
                <a:latin typeface="Montserrat" panose="00000500000000000000" pitchFamily="2" charset="0"/>
              </a:rPr>
              <a:t>Fixed cost – Real estate</a:t>
            </a:r>
            <a:br>
              <a:rPr lang="fr-FR" sz="975" dirty="0">
                <a:latin typeface="Montserrat" panose="00000500000000000000" pitchFamily="2" charset="0"/>
              </a:rPr>
            </a:br>
            <a:r>
              <a:rPr lang="fr-FR" sz="975" b="1" dirty="0">
                <a:solidFill>
                  <a:srgbClr val="0070C0"/>
                </a:solidFill>
                <a:latin typeface="Montserrat" panose="00000500000000000000" pitchFamily="2" charset="0"/>
              </a:rPr>
              <a:t>Variable cost – </a:t>
            </a:r>
            <a:r>
              <a:rPr lang="fr-FR" sz="975" dirty="0">
                <a:solidFill>
                  <a:srgbClr val="0070C0"/>
                </a:solidFill>
                <a:latin typeface="Montserrat" panose="00000500000000000000" pitchFamily="2" charset="0"/>
              </a:rPr>
              <a:t>Service companies</a:t>
            </a:r>
            <a:endParaRPr lang="fr-FR" sz="975" dirty="0"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0545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48;p27">
            <a:extLst>
              <a:ext uri="{FF2B5EF4-FFF2-40B4-BE49-F238E27FC236}">
                <a16:creationId xmlns:a16="http://schemas.microsoft.com/office/drawing/2014/main" id="{3E42154D-BFD1-2B6D-8FCC-0DB15639E9D7}"/>
              </a:ext>
            </a:extLst>
          </p:cNvPr>
          <p:cNvSpPr/>
          <p:nvPr/>
        </p:nvSpPr>
        <p:spPr>
          <a:xfrm>
            <a:off x="0" y="0"/>
            <a:ext cx="9144000" cy="655218"/>
          </a:xfrm>
          <a:prstGeom prst="rect">
            <a:avLst/>
          </a:prstGeom>
          <a:solidFill>
            <a:srgbClr val="1877F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algn="ctr"/>
            <a:r>
              <a:rPr lang="en-GB" sz="2500" b="1" dirty="0">
                <a:solidFill>
                  <a:schemeClr val="bg1"/>
                </a:solidFill>
                <a:latin typeface="Montserrat" panose="02000505000000020004" pitchFamily="2" charset="0"/>
              </a:rPr>
              <a:t>Netflix Business model canvas</a:t>
            </a:r>
          </a:p>
        </p:txBody>
      </p:sp>
      <p:pic>
        <p:nvPicPr>
          <p:cNvPr id="3" name="Picture 2" descr="Business Models Inc. a Twitter: &amp;quot;Netflix: How a DVD rental company changed  the way we spend our free time, how did their business model change over  time. Learn more in our free">
            <a:extLst>
              <a:ext uri="{FF2B5EF4-FFF2-40B4-BE49-F238E27FC236}">
                <a16:creationId xmlns:a16="http://schemas.microsoft.com/office/drawing/2014/main" id="{6155A3F2-6450-4600-262F-377EDA7C82C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68" b="3747"/>
          <a:stretch/>
        </p:blipFill>
        <p:spPr bwMode="auto">
          <a:xfrm>
            <a:off x="1361285" y="1054957"/>
            <a:ext cx="6421430" cy="3033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4612571"/>
      </p:ext>
    </p:extLst>
  </p:cSld>
  <p:clrMapOvr>
    <a:masterClrMapping/>
  </p:clrMapOvr>
</p:sld>
</file>

<file path=ppt/theme/theme1.xml><?xml version="1.0" encoding="utf-8"?>
<a:theme xmlns:a="http://schemas.openxmlformats.org/drawingml/2006/main" name="Home Rental App Pitch Deck by Slidesgo">
  <a:themeElements>
    <a:clrScheme name="Simple Light">
      <a:dk1>
        <a:srgbClr val="064949"/>
      </a:dk1>
      <a:lt1>
        <a:srgbClr val="FFFFFF"/>
      </a:lt1>
      <a:dk2>
        <a:srgbClr val="595959"/>
      </a:dk2>
      <a:lt2>
        <a:srgbClr val="EEEEEE"/>
      </a:lt2>
      <a:accent1>
        <a:srgbClr val="E42524"/>
      </a:accent1>
      <a:accent2>
        <a:srgbClr val="FD876C"/>
      </a:accent2>
      <a:accent3>
        <a:srgbClr val="F4AA9E"/>
      </a:accent3>
      <a:accent4>
        <a:srgbClr val="E3F9F7"/>
      </a:accent4>
      <a:accent5>
        <a:srgbClr val="008D8A"/>
      </a:accent5>
      <a:accent6>
        <a:srgbClr val="8FDFD6"/>
      </a:accent6>
      <a:hlink>
        <a:srgbClr val="06494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2980406-802C-4F2B-BB67-83EE1BF4D7FD}">
  <we:reference id="wa200003964" version="1.0.0.0" store="en-US" storeType="OMEX"/>
  <we:alternateReferences>
    <we:reference id="wa200003964" version="1.0.0.0" store="en-US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22536</TotalTime>
  <Words>335</Words>
  <Application>Microsoft Office PowerPoint</Application>
  <PresentationFormat>On-screen Show (16:9)</PresentationFormat>
  <Paragraphs>68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Maven Pro Regular</vt:lpstr>
      <vt:lpstr>Montserrat</vt:lpstr>
      <vt:lpstr>Muli</vt:lpstr>
      <vt:lpstr>Arial</vt:lpstr>
      <vt:lpstr>Red Hat Display</vt:lpstr>
      <vt:lpstr>Home Rental App Pitch Deck by Slidesgo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Idea to product</dc:title>
  <dc:creator>Akshay Deep</dc:creator>
  <cp:lastModifiedBy>NAVDEEP YADAV</cp:lastModifiedBy>
  <cp:revision>542</cp:revision>
  <dcterms:modified xsi:type="dcterms:W3CDTF">2022-12-18T16:52:44Z</dcterms:modified>
</cp:coreProperties>
</file>