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3"/>
  </p:notesMasterIdLst>
  <p:sldIdLst>
    <p:sldId id="1609" r:id="rId2"/>
    <p:sldId id="1610" r:id="rId3"/>
    <p:sldId id="1611" r:id="rId4"/>
    <p:sldId id="1613" r:id="rId5"/>
    <p:sldId id="1647" r:id="rId6"/>
    <p:sldId id="1612" r:id="rId7"/>
    <p:sldId id="1614" r:id="rId8"/>
    <p:sldId id="1615" r:id="rId9"/>
    <p:sldId id="1616" r:id="rId10"/>
    <p:sldId id="1617" r:id="rId11"/>
    <p:sldId id="1648" r:id="rId12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4"/>
      <p:bold r:id="rId15"/>
      <p:italic r:id="rId16"/>
      <p:boldItalic r:id="rId17"/>
    </p:embeddedFont>
    <p:embeddedFont>
      <p:font typeface="Maven Pro Regular" panose="020B0604020202020204" charset="0"/>
      <p:regular r:id="rId18"/>
      <p:bold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Muli" panose="02000503000000000000" pitchFamily="2" charset="0"/>
      <p:regular r:id="rId24"/>
      <p:bold r:id="rId25"/>
      <p:italic r:id="rId26"/>
      <p:boldItalic r:id="rId27"/>
    </p:embeddedFont>
    <p:embeddedFont>
      <p:font typeface="Red Hat Display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6F7632AA-09F0-4E93-B25D-A6C052EBD080}">
          <p14:sldIdLst/>
        </p14:section>
        <p14:section name="Assignement" id="{4977CA87-3066-4841-9BBA-26693315D9F1}">
          <p14:sldIdLst>
            <p14:sldId id="1609"/>
            <p14:sldId id="1610"/>
            <p14:sldId id="1611"/>
            <p14:sldId id="1613"/>
            <p14:sldId id="1647"/>
            <p14:sldId id="1612"/>
            <p14:sldId id="1614"/>
            <p14:sldId id="1615"/>
            <p14:sldId id="1616"/>
            <p14:sldId id="1617"/>
            <p14:sldId id="16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VDEEP YADAV" initials="NY" lastIdx="4" clrIdx="0">
    <p:extLst>
      <p:ext uri="{19B8F6BF-5375-455C-9EA6-DF929625EA0E}">
        <p15:presenceInfo xmlns:p15="http://schemas.microsoft.com/office/powerpoint/2012/main" userId="d5bc6bf5e1b0279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7F2"/>
    <a:srgbClr val="000000"/>
    <a:srgbClr val="FCFCFC"/>
    <a:srgbClr val="F2F7FB"/>
    <a:srgbClr val="00B0F0"/>
    <a:srgbClr val="F2F3F6"/>
    <a:srgbClr val="28272D"/>
    <a:srgbClr val="FFFFFF"/>
    <a:srgbClr val="00B050"/>
    <a:srgbClr val="E53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100386-2D11-4C40-8403-A2D32997BE05}">
  <a:tblStyle styleId="{1C100386-2D11-4C40-8403-A2D32997BE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254E3D4-595A-4DC5-88AF-1F65CDB883F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92" autoAdjust="0"/>
    <p:restoredTop sz="81176" autoAdjust="0"/>
  </p:normalViewPr>
  <p:slideViewPr>
    <p:cSldViewPr snapToGrid="0">
      <p:cViewPr varScale="1">
        <p:scale>
          <a:sx n="88" d="100"/>
          <a:sy n="88" d="100"/>
        </p:scale>
        <p:origin x="1286" y="72"/>
      </p:cViewPr>
      <p:guideLst/>
    </p:cSldViewPr>
  </p:slideViewPr>
  <p:outlineViewPr>
    <p:cViewPr>
      <p:scale>
        <a:sx n="33" d="100"/>
        <a:sy n="33" d="100"/>
      </p:scale>
      <p:origin x="0" y="-41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17FB-2E9A-4100-9EF5-34F9F299535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26D4849-B542-420A-95E4-49AF8431C31A}">
      <dgm:prSet phldrT="[Text]" custT="1"/>
      <dgm:spPr>
        <a:solidFill>
          <a:srgbClr val="1877F2"/>
        </a:solidFill>
        <a:ln>
          <a:solidFill>
            <a:srgbClr val="1877F2"/>
          </a:solidFill>
        </a:ln>
      </dgm:spPr>
      <dgm:t>
        <a:bodyPr/>
        <a:lstStyle/>
        <a:p>
          <a:r>
            <a:rPr lang="en-IN" sz="1500" dirty="0">
              <a:latin typeface="Montserrat" panose="00000500000000000000" pitchFamily="2" charset="0"/>
            </a:rPr>
            <a:t>Platform Business Models</a:t>
          </a:r>
        </a:p>
      </dgm:t>
    </dgm:pt>
    <dgm:pt modelId="{0CB14CAD-191A-4244-9723-8D36D4CF5E34}" type="parTrans" cxnId="{D654EAC2-964B-4D50-94F4-F35F4CDC82D7}">
      <dgm:prSet/>
      <dgm:spPr/>
      <dgm:t>
        <a:bodyPr/>
        <a:lstStyle/>
        <a:p>
          <a:endParaRPr lang="en-IN" sz="1500">
            <a:latin typeface="Montserrat" panose="00000500000000000000" pitchFamily="2" charset="0"/>
          </a:endParaRPr>
        </a:p>
      </dgm:t>
    </dgm:pt>
    <dgm:pt modelId="{E1AE3970-8B11-4CDB-BAAC-45BB555F69BD}" type="sibTrans" cxnId="{D654EAC2-964B-4D50-94F4-F35F4CDC82D7}">
      <dgm:prSet/>
      <dgm:spPr/>
      <dgm:t>
        <a:bodyPr/>
        <a:lstStyle/>
        <a:p>
          <a:endParaRPr lang="en-IN" sz="1500">
            <a:latin typeface="Montserrat" panose="00000500000000000000" pitchFamily="2" charset="0"/>
          </a:endParaRPr>
        </a:p>
      </dgm:t>
    </dgm:pt>
    <dgm:pt modelId="{1DB43918-ABCC-43B5-9DEA-D07BFDB761FA}">
      <dgm:prSet phldrT="[Text]" custT="1"/>
      <dgm:spPr>
        <a:solidFill>
          <a:srgbClr val="1877F2"/>
        </a:solidFill>
        <a:ln>
          <a:solidFill>
            <a:srgbClr val="1877F2"/>
          </a:solidFill>
        </a:ln>
      </dgm:spPr>
      <dgm:t>
        <a:bodyPr/>
        <a:lstStyle/>
        <a:p>
          <a:r>
            <a:rPr lang="en-IN" sz="1500" dirty="0">
              <a:latin typeface="Montserrat" panose="00000500000000000000" pitchFamily="2" charset="0"/>
            </a:rPr>
            <a:t>Pipeline Model</a:t>
          </a:r>
        </a:p>
      </dgm:t>
    </dgm:pt>
    <dgm:pt modelId="{697E730C-7E73-4620-9506-8B4AD7F2995A}" type="parTrans" cxnId="{602D1EE9-837A-4EF8-A359-80FE3421EB8C}">
      <dgm:prSet custT="1"/>
      <dgm:spPr>
        <a:ln>
          <a:solidFill>
            <a:srgbClr val="1877F2"/>
          </a:solidFill>
        </a:ln>
      </dgm:spPr>
      <dgm:t>
        <a:bodyPr/>
        <a:lstStyle/>
        <a:p>
          <a:endParaRPr lang="en-IN" sz="1500">
            <a:latin typeface="Montserrat" panose="00000500000000000000" pitchFamily="2" charset="0"/>
          </a:endParaRPr>
        </a:p>
      </dgm:t>
    </dgm:pt>
    <dgm:pt modelId="{0CDA78A4-D697-4085-8B5F-F901E4696F31}" type="sibTrans" cxnId="{602D1EE9-837A-4EF8-A359-80FE3421EB8C}">
      <dgm:prSet/>
      <dgm:spPr/>
      <dgm:t>
        <a:bodyPr/>
        <a:lstStyle/>
        <a:p>
          <a:endParaRPr lang="en-IN" sz="1500">
            <a:latin typeface="Montserrat" panose="00000500000000000000" pitchFamily="2" charset="0"/>
          </a:endParaRPr>
        </a:p>
      </dgm:t>
    </dgm:pt>
    <dgm:pt modelId="{B5D6E75D-1990-408C-91C9-6FB7829BD9E7}">
      <dgm:prSet phldrT="[Text]" custT="1"/>
      <dgm:spPr>
        <a:solidFill>
          <a:srgbClr val="1877F2"/>
        </a:solidFill>
        <a:ln>
          <a:solidFill>
            <a:srgbClr val="1877F2"/>
          </a:solidFill>
        </a:ln>
      </dgm:spPr>
      <dgm:t>
        <a:bodyPr/>
        <a:lstStyle/>
        <a:p>
          <a:r>
            <a:rPr lang="en-IN" sz="1500" dirty="0">
              <a:latin typeface="Montserrat" panose="00000500000000000000" pitchFamily="2" charset="0"/>
            </a:rPr>
            <a:t>Listing Fee Model</a:t>
          </a:r>
        </a:p>
      </dgm:t>
    </dgm:pt>
    <dgm:pt modelId="{4561E3FE-4D4E-4AB4-BB60-7E13499048AB}" type="parTrans" cxnId="{4B19E27A-EEBE-469D-8C47-10FF228041DC}">
      <dgm:prSet custT="1"/>
      <dgm:spPr>
        <a:ln>
          <a:solidFill>
            <a:srgbClr val="1877F2"/>
          </a:solidFill>
        </a:ln>
      </dgm:spPr>
      <dgm:t>
        <a:bodyPr/>
        <a:lstStyle/>
        <a:p>
          <a:endParaRPr lang="en-IN" sz="1500">
            <a:latin typeface="Montserrat" panose="00000500000000000000" pitchFamily="2" charset="0"/>
          </a:endParaRPr>
        </a:p>
      </dgm:t>
    </dgm:pt>
    <dgm:pt modelId="{55CCBF03-655A-4209-829F-CE05668BD8A1}" type="sibTrans" cxnId="{4B19E27A-EEBE-469D-8C47-10FF228041DC}">
      <dgm:prSet/>
      <dgm:spPr/>
      <dgm:t>
        <a:bodyPr/>
        <a:lstStyle/>
        <a:p>
          <a:endParaRPr lang="en-IN" sz="1500">
            <a:latin typeface="Montserrat" panose="00000500000000000000" pitchFamily="2" charset="0"/>
          </a:endParaRPr>
        </a:p>
      </dgm:t>
    </dgm:pt>
    <dgm:pt modelId="{27A27E85-52F7-486C-9311-F92EE1235888}">
      <dgm:prSet phldrT="[Text]" custT="1"/>
      <dgm:spPr>
        <a:solidFill>
          <a:srgbClr val="1877F2"/>
        </a:solidFill>
        <a:ln>
          <a:solidFill>
            <a:srgbClr val="1877F2"/>
          </a:solidFill>
        </a:ln>
      </dgm:spPr>
      <dgm:t>
        <a:bodyPr/>
        <a:lstStyle/>
        <a:p>
          <a:r>
            <a:rPr lang="en-IN" sz="1500" dirty="0">
              <a:latin typeface="Montserrat" panose="00000500000000000000" pitchFamily="2" charset="0"/>
            </a:rPr>
            <a:t>2-Sided Platform Model</a:t>
          </a:r>
        </a:p>
      </dgm:t>
    </dgm:pt>
    <dgm:pt modelId="{99543429-0B3D-4BDB-8989-43D16C240CA4}" type="parTrans" cxnId="{E838BF93-98B4-4AA9-81A3-DDF94F003F9D}">
      <dgm:prSet custT="1"/>
      <dgm:spPr>
        <a:ln>
          <a:solidFill>
            <a:srgbClr val="1877F2"/>
          </a:solidFill>
        </a:ln>
      </dgm:spPr>
      <dgm:t>
        <a:bodyPr/>
        <a:lstStyle/>
        <a:p>
          <a:endParaRPr lang="en-IN" sz="1500">
            <a:latin typeface="Montserrat" panose="00000500000000000000" pitchFamily="2" charset="0"/>
          </a:endParaRPr>
        </a:p>
      </dgm:t>
    </dgm:pt>
    <dgm:pt modelId="{ABBC4B7C-B116-40D8-BF39-C1794AFAE8CB}" type="sibTrans" cxnId="{E838BF93-98B4-4AA9-81A3-DDF94F003F9D}">
      <dgm:prSet/>
      <dgm:spPr/>
      <dgm:t>
        <a:bodyPr/>
        <a:lstStyle/>
        <a:p>
          <a:endParaRPr lang="en-IN" sz="1500">
            <a:latin typeface="Montserrat" panose="00000500000000000000" pitchFamily="2" charset="0"/>
          </a:endParaRPr>
        </a:p>
      </dgm:t>
    </dgm:pt>
    <dgm:pt modelId="{A4ADAB31-E907-4C01-9954-249D77522C36}">
      <dgm:prSet phldrT="[Text]" custT="1"/>
      <dgm:spPr>
        <a:solidFill>
          <a:srgbClr val="1877F2"/>
        </a:solidFill>
        <a:ln>
          <a:solidFill>
            <a:srgbClr val="1877F2"/>
          </a:solidFill>
        </a:ln>
      </dgm:spPr>
      <dgm:t>
        <a:bodyPr/>
        <a:lstStyle/>
        <a:p>
          <a:r>
            <a:rPr lang="en-IN" sz="1500" dirty="0">
              <a:latin typeface="Montserrat" panose="00000500000000000000" pitchFamily="2" charset="0"/>
            </a:rPr>
            <a:t>Multi-Sided Platform Model</a:t>
          </a:r>
        </a:p>
      </dgm:t>
    </dgm:pt>
    <dgm:pt modelId="{8F6206E9-0ED6-433F-9B68-BEA1A74E131C}" type="parTrans" cxnId="{A36AA753-2C4D-4303-A45E-0147AC9CBAEB}">
      <dgm:prSet custT="1"/>
      <dgm:spPr>
        <a:ln>
          <a:solidFill>
            <a:srgbClr val="1877F2"/>
          </a:solidFill>
        </a:ln>
      </dgm:spPr>
      <dgm:t>
        <a:bodyPr/>
        <a:lstStyle/>
        <a:p>
          <a:endParaRPr lang="en-IN" sz="1500">
            <a:latin typeface="Montserrat" panose="00000500000000000000" pitchFamily="2" charset="0"/>
          </a:endParaRPr>
        </a:p>
      </dgm:t>
    </dgm:pt>
    <dgm:pt modelId="{D523ED76-54E6-42EF-A4C6-8540A111E659}" type="sibTrans" cxnId="{A36AA753-2C4D-4303-A45E-0147AC9CBAEB}">
      <dgm:prSet/>
      <dgm:spPr/>
      <dgm:t>
        <a:bodyPr/>
        <a:lstStyle/>
        <a:p>
          <a:endParaRPr lang="en-IN" sz="1500">
            <a:latin typeface="Montserrat" panose="00000500000000000000" pitchFamily="2" charset="0"/>
          </a:endParaRPr>
        </a:p>
      </dgm:t>
    </dgm:pt>
    <dgm:pt modelId="{4E17526E-5BBD-441F-82D5-880A22E60632}">
      <dgm:prSet phldrT="[Text]" custT="1"/>
      <dgm:spPr>
        <a:solidFill>
          <a:srgbClr val="1877F2"/>
        </a:solidFill>
        <a:ln>
          <a:solidFill>
            <a:srgbClr val="1877F2"/>
          </a:solidFill>
        </a:ln>
      </dgm:spPr>
      <dgm:t>
        <a:bodyPr/>
        <a:lstStyle/>
        <a:p>
          <a:r>
            <a:rPr lang="en-IN" sz="1500" dirty="0">
              <a:latin typeface="Montserrat" panose="00000500000000000000" pitchFamily="2" charset="0"/>
            </a:rPr>
            <a:t>Subscription Fee Model</a:t>
          </a:r>
        </a:p>
      </dgm:t>
    </dgm:pt>
    <dgm:pt modelId="{83F5ABFD-4FEE-4952-98F6-DB2B9E118C13}" type="parTrans" cxnId="{35BCAEAB-2DB1-41A8-BA98-7E935D5FD6C8}">
      <dgm:prSet custT="1"/>
      <dgm:spPr>
        <a:ln>
          <a:solidFill>
            <a:srgbClr val="1877F2"/>
          </a:solidFill>
        </a:ln>
      </dgm:spPr>
      <dgm:t>
        <a:bodyPr/>
        <a:lstStyle/>
        <a:p>
          <a:endParaRPr lang="en-IN" sz="1500">
            <a:latin typeface="Montserrat" panose="00000500000000000000" pitchFamily="2" charset="0"/>
          </a:endParaRPr>
        </a:p>
      </dgm:t>
    </dgm:pt>
    <dgm:pt modelId="{077F8164-5767-4D55-8EAB-C81E030BCBA2}" type="sibTrans" cxnId="{35BCAEAB-2DB1-41A8-BA98-7E935D5FD6C8}">
      <dgm:prSet/>
      <dgm:spPr/>
      <dgm:t>
        <a:bodyPr/>
        <a:lstStyle/>
        <a:p>
          <a:endParaRPr lang="en-IN" sz="1500">
            <a:latin typeface="Montserrat" panose="00000500000000000000" pitchFamily="2" charset="0"/>
          </a:endParaRPr>
        </a:p>
      </dgm:t>
    </dgm:pt>
    <dgm:pt modelId="{5EADA632-DBB6-42D0-B560-5D313BCDEFF9}" type="pres">
      <dgm:prSet presAssocID="{04B617FB-2E9A-4100-9EF5-34F9F299535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214F501-5C3E-4B5A-9EC2-9CAF1E324529}" type="pres">
      <dgm:prSet presAssocID="{B26D4849-B542-420A-95E4-49AF8431C31A}" presName="root1" presStyleCnt="0"/>
      <dgm:spPr/>
    </dgm:pt>
    <dgm:pt modelId="{FDDF156E-88BF-488D-819B-7A1845A97683}" type="pres">
      <dgm:prSet presAssocID="{B26D4849-B542-420A-95E4-49AF8431C31A}" presName="LevelOneTextNode" presStyleLbl="node0" presStyleIdx="0" presStyleCnt="1">
        <dgm:presLayoutVars>
          <dgm:chPref val="3"/>
        </dgm:presLayoutVars>
      </dgm:prSet>
      <dgm:spPr/>
    </dgm:pt>
    <dgm:pt modelId="{7D7609C0-E12C-4C9F-B406-122D8CA87C56}" type="pres">
      <dgm:prSet presAssocID="{B26D4849-B542-420A-95E4-49AF8431C31A}" presName="level2hierChild" presStyleCnt="0"/>
      <dgm:spPr/>
    </dgm:pt>
    <dgm:pt modelId="{4A2DE77D-DB87-45EF-8648-7E51B121EF85}" type="pres">
      <dgm:prSet presAssocID="{697E730C-7E73-4620-9506-8B4AD7F2995A}" presName="conn2-1" presStyleLbl="parChTrans1D2" presStyleIdx="0" presStyleCnt="5"/>
      <dgm:spPr/>
    </dgm:pt>
    <dgm:pt modelId="{6883BBBD-52D2-4E6E-BE6B-AF4134C02731}" type="pres">
      <dgm:prSet presAssocID="{697E730C-7E73-4620-9506-8B4AD7F2995A}" presName="connTx" presStyleLbl="parChTrans1D2" presStyleIdx="0" presStyleCnt="5"/>
      <dgm:spPr/>
    </dgm:pt>
    <dgm:pt modelId="{82250BA9-9B85-4AB9-8EC1-8DD6AC8CA28B}" type="pres">
      <dgm:prSet presAssocID="{1DB43918-ABCC-43B5-9DEA-D07BFDB761FA}" presName="root2" presStyleCnt="0"/>
      <dgm:spPr/>
    </dgm:pt>
    <dgm:pt modelId="{339B115E-4BBC-425B-BC3D-3108B14E6D6A}" type="pres">
      <dgm:prSet presAssocID="{1DB43918-ABCC-43B5-9DEA-D07BFDB761FA}" presName="LevelTwoTextNode" presStyleLbl="node2" presStyleIdx="0" presStyleCnt="5">
        <dgm:presLayoutVars>
          <dgm:chPref val="3"/>
        </dgm:presLayoutVars>
      </dgm:prSet>
      <dgm:spPr/>
    </dgm:pt>
    <dgm:pt modelId="{1DFB6DA7-B8D8-45B5-90D9-D5048DEE0FD1}" type="pres">
      <dgm:prSet presAssocID="{1DB43918-ABCC-43B5-9DEA-D07BFDB761FA}" presName="level3hierChild" presStyleCnt="0"/>
      <dgm:spPr/>
    </dgm:pt>
    <dgm:pt modelId="{69EBF774-E6FF-4092-ABD7-196A8A64F566}" type="pres">
      <dgm:prSet presAssocID="{4561E3FE-4D4E-4AB4-BB60-7E13499048AB}" presName="conn2-1" presStyleLbl="parChTrans1D2" presStyleIdx="1" presStyleCnt="5"/>
      <dgm:spPr/>
    </dgm:pt>
    <dgm:pt modelId="{8243E26E-88DA-4FA2-97E2-A04143ABEA9A}" type="pres">
      <dgm:prSet presAssocID="{4561E3FE-4D4E-4AB4-BB60-7E13499048AB}" presName="connTx" presStyleLbl="parChTrans1D2" presStyleIdx="1" presStyleCnt="5"/>
      <dgm:spPr/>
    </dgm:pt>
    <dgm:pt modelId="{53E22F6D-A249-4CD9-87B6-545E48151182}" type="pres">
      <dgm:prSet presAssocID="{B5D6E75D-1990-408C-91C9-6FB7829BD9E7}" presName="root2" presStyleCnt="0"/>
      <dgm:spPr/>
    </dgm:pt>
    <dgm:pt modelId="{8B5442B5-B2B1-4DF7-83EE-BAA83A1AC19E}" type="pres">
      <dgm:prSet presAssocID="{B5D6E75D-1990-408C-91C9-6FB7829BD9E7}" presName="LevelTwoTextNode" presStyleLbl="node2" presStyleIdx="1" presStyleCnt="5">
        <dgm:presLayoutVars>
          <dgm:chPref val="3"/>
        </dgm:presLayoutVars>
      </dgm:prSet>
      <dgm:spPr/>
    </dgm:pt>
    <dgm:pt modelId="{BDCCBB64-B9FE-4034-87BB-64B62436B015}" type="pres">
      <dgm:prSet presAssocID="{B5D6E75D-1990-408C-91C9-6FB7829BD9E7}" presName="level3hierChild" presStyleCnt="0"/>
      <dgm:spPr/>
    </dgm:pt>
    <dgm:pt modelId="{D8A438EB-A4C9-4C7A-BF42-82261C5B52AE}" type="pres">
      <dgm:prSet presAssocID="{99543429-0B3D-4BDB-8989-43D16C240CA4}" presName="conn2-1" presStyleLbl="parChTrans1D2" presStyleIdx="2" presStyleCnt="5"/>
      <dgm:spPr/>
    </dgm:pt>
    <dgm:pt modelId="{A092AEF9-775F-4695-8526-5B7A1B82E012}" type="pres">
      <dgm:prSet presAssocID="{99543429-0B3D-4BDB-8989-43D16C240CA4}" presName="connTx" presStyleLbl="parChTrans1D2" presStyleIdx="2" presStyleCnt="5"/>
      <dgm:spPr/>
    </dgm:pt>
    <dgm:pt modelId="{E98EB98B-6E2C-47AD-9B59-B3EB17302E9D}" type="pres">
      <dgm:prSet presAssocID="{27A27E85-52F7-486C-9311-F92EE1235888}" presName="root2" presStyleCnt="0"/>
      <dgm:spPr/>
    </dgm:pt>
    <dgm:pt modelId="{2B4489EA-5E5C-473C-993E-359338CCDC29}" type="pres">
      <dgm:prSet presAssocID="{27A27E85-52F7-486C-9311-F92EE1235888}" presName="LevelTwoTextNode" presStyleLbl="node2" presStyleIdx="2" presStyleCnt="5">
        <dgm:presLayoutVars>
          <dgm:chPref val="3"/>
        </dgm:presLayoutVars>
      </dgm:prSet>
      <dgm:spPr/>
    </dgm:pt>
    <dgm:pt modelId="{8C3EC83E-9250-4C4E-B407-05247A765984}" type="pres">
      <dgm:prSet presAssocID="{27A27E85-52F7-486C-9311-F92EE1235888}" presName="level3hierChild" presStyleCnt="0"/>
      <dgm:spPr/>
    </dgm:pt>
    <dgm:pt modelId="{61028919-BCAD-467C-A880-1A2D113EF4BA}" type="pres">
      <dgm:prSet presAssocID="{8F6206E9-0ED6-433F-9B68-BEA1A74E131C}" presName="conn2-1" presStyleLbl="parChTrans1D2" presStyleIdx="3" presStyleCnt="5"/>
      <dgm:spPr/>
    </dgm:pt>
    <dgm:pt modelId="{4EEC9E9A-8688-40D5-9C2E-23CB8D11C494}" type="pres">
      <dgm:prSet presAssocID="{8F6206E9-0ED6-433F-9B68-BEA1A74E131C}" presName="connTx" presStyleLbl="parChTrans1D2" presStyleIdx="3" presStyleCnt="5"/>
      <dgm:spPr/>
    </dgm:pt>
    <dgm:pt modelId="{647A9F0E-9124-4A01-ABC5-7A6938D1B02B}" type="pres">
      <dgm:prSet presAssocID="{A4ADAB31-E907-4C01-9954-249D77522C36}" presName="root2" presStyleCnt="0"/>
      <dgm:spPr/>
    </dgm:pt>
    <dgm:pt modelId="{FFAF03C6-14D9-4C11-8D35-540567F65C5D}" type="pres">
      <dgm:prSet presAssocID="{A4ADAB31-E907-4C01-9954-249D77522C36}" presName="LevelTwoTextNode" presStyleLbl="node2" presStyleIdx="3" presStyleCnt="5">
        <dgm:presLayoutVars>
          <dgm:chPref val="3"/>
        </dgm:presLayoutVars>
      </dgm:prSet>
      <dgm:spPr/>
    </dgm:pt>
    <dgm:pt modelId="{68BB035C-C16B-45F4-8743-482161D9163D}" type="pres">
      <dgm:prSet presAssocID="{A4ADAB31-E907-4C01-9954-249D77522C36}" presName="level3hierChild" presStyleCnt="0"/>
      <dgm:spPr/>
    </dgm:pt>
    <dgm:pt modelId="{E381C745-4D2D-40D7-B232-C11ECF4FDECB}" type="pres">
      <dgm:prSet presAssocID="{83F5ABFD-4FEE-4952-98F6-DB2B9E118C13}" presName="conn2-1" presStyleLbl="parChTrans1D2" presStyleIdx="4" presStyleCnt="5"/>
      <dgm:spPr/>
    </dgm:pt>
    <dgm:pt modelId="{D8E6D1CB-CB0F-461D-8B9C-A4958D8D7036}" type="pres">
      <dgm:prSet presAssocID="{83F5ABFD-4FEE-4952-98F6-DB2B9E118C13}" presName="connTx" presStyleLbl="parChTrans1D2" presStyleIdx="4" presStyleCnt="5"/>
      <dgm:spPr/>
    </dgm:pt>
    <dgm:pt modelId="{F9B6ADF2-AEE2-4AAE-B10D-7DC72B8203B3}" type="pres">
      <dgm:prSet presAssocID="{4E17526E-5BBD-441F-82D5-880A22E60632}" presName="root2" presStyleCnt="0"/>
      <dgm:spPr/>
    </dgm:pt>
    <dgm:pt modelId="{EDDBBA67-B11B-422A-AB3C-35FC1B87E44C}" type="pres">
      <dgm:prSet presAssocID="{4E17526E-5BBD-441F-82D5-880A22E60632}" presName="LevelTwoTextNode" presStyleLbl="node2" presStyleIdx="4" presStyleCnt="5">
        <dgm:presLayoutVars>
          <dgm:chPref val="3"/>
        </dgm:presLayoutVars>
      </dgm:prSet>
      <dgm:spPr/>
    </dgm:pt>
    <dgm:pt modelId="{56E63C70-0640-4ABE-9954-0D81904CD3A0}" type="pres">
      <dgm:prSet presAssocID="{4E17526E-5BBD-441F-82D5-880A22E60632}" presName="level3hierChild" presStyleCnt="0"/>
      <dgm:spPr/>
    </dgm:pt>
  </dgm:ptLst>
  <dgm:cxnLst>
    <dgm:cxn modelId="{691D1317-AC18-4B86-9264-652A4915E9B4}" type="presOf" srcId="{27A27E85-52F7-486C-9311-F92EE1235888}" destId="{2B4489EA-5E5C-473C-993E-359338CCDC29}" srcOrd="0" destOrd="0" presId="urn:microsoft.com/office/officeart/2008/layout/HorizontalMultiLevelHierarchy"/>
    <dgm:cxn modelId="{EB093922-48C7-4791-8417-F4AD85E7C389}" type="presOf" srcId="{697E730C-7E73-4620-9506-8B4AD7F2995A}" destId="{4A2DE77D-DB87-45EF-8648-7E51B121EF85}" srcOrd="0" destOrd="0" presId="urn:microsoft.com/office/officeart/2008/layout/HorizontalMultiLevelHierarchy"/>
    <dgm:cxn modelId="{2ECB482B-24B6-4C59-BE43-2C86CDCD9388}" type="presOf" srcId="{B26D4849-B542-420A-95E4-49AF8431C31A}" destId="{FDDF156E-88BF-488D-819B-7A1845A97683}" srcOrd="0" destOrd="0" presId="urn:microsoft.com/office/officeart/2008/layout/HorizontalMultiLevelHierarchy"/>
    <dgm:cxn modelId="{20308B64-4981-4326-A14E-82ABCA41734A}" type="presOf" srcId="{04B617FB-2E9A-4100-9EF5-34F9F2995359}" destId="{5EADA632-DBB6-42D0-B560-5D313BCDEFF9}" srcOrd="0" destOrd="0" presId="urn:microsoft.com/office/officeart/2008/layout/HorizontalMultiLevelHierarchy"/>
    <dgm:cxn modelId="{DCB2A04B-4BC6-4239-98F1-38F26E7628F1}" type="presOf" srcId="{A4ADAB31-E907-4C01-9954-249D77522C36}" destId="{FFAF03C6-14D9-4C11-8D35-540567F65C5D}" srcOrd="0" destOrd="0" presId="urn:microsoft.com/office/officeart/2008/layout/HorizontalMultiLevelHierarchy"/>
    <dgm:cxn modelId="{4E31826C-C74B-4E9A-A0E9-B0FF924F61B3}" type="presOf" srcId="{4E17526E-5BBD-441F-82D5-880A22E60632}" destId="{EDDBBA67-B11B-422A-AB3C-35FC1B87E44C}" srcOrd="0" destOrd="0" presId="urn:microsoft.com/office/officeart/2008/layout/HorizontalMultiLevelHierarchy"/>
    <dgm:cxn modelId="{3E7A8171-C370-46A3-856D-2D7A1039D62A}" type="presOf" srcId="{83F5ABFD-4FEE-4952-98F6-DB2B9E118C13}" destId="{D8E6D1CB-CB0F-461D-8B9C-A4958D8D7036}" srcOrd="1" destOrd="0" presId="urn:microsoft.com/office/officeart/2008/layout/HorizontalMultiLevelHierarchy"/>
    <dgm:cxn modelId="{A36AA753-2C4D-4303-A45E-0147AC9CBAEB}" srcId="{B26D4849-B542-420A-95E4-49AF8431C31A}" destId="{A4ADAB31-E907-4C01-9954-249D77522C36}" srcOrd="3" destOrd="0" parTransId="{8F6206E9-0ED6-433F-9B68-BEA1A74E131C}" sibTransId="{D523ED76-54E6-42EF-A4C6-8540A111E659}"/>
    <dgm:cxn modelId="{4B19E27A-EEBE-469D-8C47-10FF228041DC}" srcId="{B26D4849-B542-420A-95E4-49AF8431C31A}" destId="{B5D6E75D-1990-408C-91C9-6FB7829BD9E7}" srcOrd="1" destOrd="0" parTransId="{4561E3FE-4D4E-4AB4-BB60-7E13499048AB}" sibTransId="{55CCBF03-655A-4209-829F-CE05668BD8A1}"/>
    <dgm:cxn modelId="{AD73A984-F1F5-4FF8-A336-9C39855F3E89}" type="presOf" srcId="{B5D6E75D-1990-408C-91C9-6FB7829BD9E7}" destId="{8B5442B5-B2B1-4DF7-83EE-BAA83A1AC19E}" srcOrd="0" destOrd="0" presId="urn:microsoft.com/office/officeart/2008/layout/HorizontalMultiLevelHierarchy"/>
    <dgm:cxn modelId="{E838BF93-98B4-4AA9-81A3-DDF94F003F9D}" srcId="{B26D4849-B542-420A-95E4-49AF8431C31A}" destId="{27A27E85-52F7-486C-9311-F92EE1235888}" srcOrd="2" destOrd="0" parTransId="{99543429-0B3D-4BDB-8989-43D16C240CA4}" sibTransId="{ABBC4B7C-B116-40D8-BF39-C1794AFAE8CB}"/>
    <dgm:cxn modelId="{31EDF594-3B76-4616-A731-275909390841}" type="presOf" srcId="{4561E3FE-4D4E-4AB4-BB60-7E13499048AB}" destId="{8243E26E-88DA-4FA2-97E2-A04143ABEA9A}" srcOrd="1" destOrd="0" presId="urn:microsoft.com/office/officeart/2008/layout/HorizontalMultiLevelHierarchy"/>
    <dgm:cxn modelId="{0FDA3595-78C4-4056-A02F-A85BA9D2390F}" type="presOf" srcId="{99543429-0B3D-4BDB-8989-43D16C240CA4}" destId="{D8A438EB-A4C9-4C7A-BF42-82261C5B52AE}" srcOrd="0" destOrd="0" presId="urn:microsoft.com/office/officeart/2008/layout/HorizontalMultiLevelHierarchy"/>
    <dgm:cxn modelId="{F2F58D95-E33B-47F8-B546-F540AB829380}" type="presOf" srcId="{1DB43918-ABCC-43B5-9DEA-D07BFDB761FA}" destId="{339B115E-4BBC-425B-BC3D-3108B14E6D6A}" srcOrd="0" destOrd="0" presId="urn:microsoft.com/office/officeart/2008/layout/HorizontalMultiLevelHierarchy"/>
    <dgm:cxn modelId="{3FD00396-987F-4DCA-A359-148BA0F2888D}" type="presOf" srcId="{697E730C-7E73-4620-9506-8B4AD7F2995A}" destId="{6883BBBD-52D2-4E6E-BE6B-AF4134C02731}" srcOrd="1" destOrd="0" presId="urn:microsoft.com/office/officeart/2008/layout/HorizontalMultiLevelHierarchy"/>
    <dgm:cxn modelId="{35BCAEAB-2DB1-41A8-BA98-7E935D5FD6C8}" srcId="{B26D4849-B542-420A-95E4-49AF8431C31A}" destId="{4E17526E-5BBD-441F-82D5-880A22E60632}" srcOrd="4" destOrd="0" parTransId="{83F5ABFD-4FEE-4952-98F6-DB2B9E118C13}" sibTransId="{077F8164-5767-4D55-8EAB-C81E030BCBA2}"/>
    <dgm:cxn modelId="{A66F58B9-9D47-4D88-8B04-5A45EA6473C4}" type="presOf" srcId="{99543429-0B3D-4BDB-8989-43D16C240CA4}" destId="{A092AEF9-775F-4695-8526-5B7A1B82E012}" srcOrd="1" destOrd="0" presId="urn:microsoft.com/office/officeart/2008/layout/HorizontalMultiLevelHierarchy"/>
    <dgm:cxn modelId="{EFA0F0C0-2B54-41EC-B72F-A3AD3F7F2C9C}" type="presOf" srcId="{8F6206E9-0ED6-433F-9B68-BEA1A74E131C}" destId="{4EEC9E9A-8688-40D5-9C2E-23CB8D11C494}" srcOrd="1" destOrd="0" presId="urn:microsoft.com/office/officeart/2008/layout/HorizontalMultiLevelHierarchy"/>
    <dgm:cxn modelId="{D654EAC2-964B-4D50-94F4-F35F4CDC82D7}" srcId="{04B617FB-2E9A-4100-9EF5-34F9F2995359}" destId="{B26D4849-B542-420A-95E4-49AF8431C31A}" srcOrd="0" destOrd="0" parTransId="{0CB14CAD-191A-4244-9723-8D36D4CF5E34}" sibTransId="{E1AE3970-8B11-4CDB-BAAC-45BB555F69BD}"/>
    <dgm:cxn modelId="{A15DACC8-A943-40C2-BACF-C08960FA4F56}" type="presOf" srcId="{83F5ABFD-4FEE-4952-98F6-DB2B9E118C13}" destId="{E381C745-4D2D-40D7-B232-C11ECF4FDECB}" srcOrd="0" destOrd="0" presId="urn:microsoft.com/office/officeart/2008/layout/HorizontalMultiLevelHierarchy"/>
    <dgm:cxn modelId="{EB8640D4-F4C6-4540-88DF-B40B4B95ADF2}" type="presOf" srcId="{8F6206E9-0ED6-433F-9B68-BEA1A74E131C}" destId="{61028919-BCAD-467C-A880-1A2D113EF4BA}" srcOrd="0" destOrd="0" presId="urn:microsoft.com/office/officeart/2008/layout/HorizontalMultiLevelHierarchy"/>
    <dgm:cxn modelId="{E0B86CE2-7061-4F4F-ADD3-BD35710ECF6A}" type="presOf" srcId="{4561E3FE-4D4E-4AB4-BB60-7E13499048AB}" destId="{69EBF774-E6FF-4092-ABD7-196A8A64F566}" srcOrd="0" destOrd="0" presId="urn:microsoft.com/office/officeart/2008/layout/HorizontalMultiLevelHierarchy"/>
    <dgm:cxn modelId="{602D1EE9-837A-4EF8-A359-80FE3421EB8C}" srcId="{B26D4849-B542-420A-95E4-49AF8431C31A}" destId="{1DB43918-ABCC-43B5-9DEA-D07BFDB761FA}" srcOrd="0" destOrd="0" parTransId="{697E730C-7E73-4620-9506-8B4AD7F2995A}" sibTransId="{0CDA78A4-D697-4085-8B5F-F901E4696F31}"/>
    <dgm:cxn modelId="{2B6DE52F-949D-4569-9732-A6B3ACAB701F}" type="presParOf" srcId="{5EADA632-DBB6-42D0-B560-5D313BCDEFF9}" destId="{8214F501-5C3E-4B5A-9EC2-9CAF1E324529}" srcOrd="0" destOrd="0" presId="urn:microsoft.com/office/officeart/2008/layout/HorizontalMultiLevelHierarchy"/>
    <dgm:cxn modelId="{0080B6A9-6A85-4CED-B16D-A8262FBE7CE3}" type="presParOf" srcId="{8214F501-5C3E-4B5A-9EC2-9CAF1E324529}" destId="{FDDF156E-88BF-488D-819B-7A1845A97683}" srcOrd="0" destOrd="0" presId="urn:microsoft.com/office/officeart/2008/layout/HorizontalMultiLevelHierarchy"/>
    <dgm:cxn modelId="{79753ABE-BF09-49E4-A83F-14658078AB5F}" type="presParOf" srcId="{8214F501-5C3E-4B5A-9EC2-9CAF1E324529}" destId="{7D7609C0-E12C-4C9F-B406-122D8CA87C56}" srcOrd="1" destOrd="0" presId="urn:microsoft.com/office/officeart/2008/layout/HorizontalMultiLevelHierarchy"/>
    <dgm:cxn modelId="{E7C0E2AB-4847-4161-9A62-7A705ED50653}" type="presParOf" srcId="{7D7609C0-E12C-4C9F-B406-122D8CA87C56}" destId="{4A2DE77D-DB87-45EF-8648-7E51B121EF85}" srcOrd="0" destOrd="0" presId="urn:microsoft.com/office/officeart/2008/layout/HorizontalMultiLevelHierarchy"/>
    <dgm:cxn modelId="{ACE74C18-A2DE-4B44-B002-ACCA96E9D4F7}" type="presParOf" srcId="{4A2DE77D-DB87-45EF-8648-7E51B121EF85}" destId="{6883BBBD-52D2-4E6E-BE6B-AF4134C02731}" srcOrd="0" destOrd="0" presId="urn:microsoft.com/office/officeart/2008/layout/HorizontalMultiLevelHierarchy"/>
    <dgm:cxn modelId="{66663231-1E57-4927-9EF4-BA4E02ACF641}" type="presParOf" srcId="{7D7609C0-E12C-4C9F-B406-122D8CA87C56}" destId="{82250BA9-9B85-4AB9-8EC1-8DD6AC8CA28B}" srcOrd="1" destOrd="0" presId="urn:microsoft.com/office/officeart/2008/layout/HorizontalMultiLevelHierarchy"/>
    <dgm:cxn modelId="{533A92ED-93B8-4D6A-AF93-836AC38E3C13}" type="presParOf" srcId="{82250BA9-9B85-4AB9-8EC1-8DD6AC8CA28B}" destId="{339B115E-4BBC-425B-BC3D-3108B14E6D6A}" srcOrd="0" destOrd="0" presId="urn:microsoft.com/office/officeart/2008/layout/HorizontalMultiLevelHierarchy"/>
    <dgm:cxn modelId="{0BEEA191-E9DB-459D-B4A6-550472EF2B7F}" type="presParOf" srcId="{82250BA9-9B85-4AB9-8EC1-8DD6AC8CA28B}" destId="{1DFB6DA7-B8D8-45B5-90D9-D5048DEE0FD1}" srcOrd="1" destOrd="0" presId="urn:microsoft.com/office/officeart/2008/layout/HorizontalMultiLevelHierarchy"/>
    <dgm:cxn modelId="{5F9DAB9C-580E-4C9E-9432-3DADABBC4934}" type="presParOf" srcId="{7D7609C0-E12C-4C9F-B406-122D8CA87C56}" destId="{69EBF774-E6FF-4092-ABD7-196A8A64F566}" srcOrd="2" destOrd="0" presId="urn:microsoft.com/office/officeart/2008/layout/HorizontalMultiLevelHierarchy"/>
    <dgm:cxn modelId="{F28A8032-9CED-4B13-A7E4-0C79FD30623E}" type="presParOf" srcId="{69EBF774-E6FF-4092-ABD7-196A8A64F566}" destId="{8243E26E-88DA-4FA2-97E2-A04143ABEA9A}" srcOrd="0" destOrd="0" presId="urn:microsoft.com/office/officeart/2008/layout/HorizontalMultiLevelHierarchy"/>
    <dgm:cxn modelId="{FF1A8C8B-D13D-4BB9-8E1D-3A674BB85201}" type="presParOf" srcId="{7D7609C0-E12C-4C9F-B406-122D8CA87C56}" destId="{53E22F6D-A249-4CD9-87B6-545E48151182}" srcOrd="3" destOrd="0" presId="urn:microsoft.com/office/officeart/2008/layout/HorizontalMultiLevelHierarchy"/>
    <dgm:cxn modelId="{8D543447-E157-47E8-AAFD-1AD38E75503A}" type="presParOf" srcId="{53E22F6D-A249-4CD9-87B6-545E48151182}" destId="{8B5442B5-B2B1-4DF7-83EE-BAA83A1AC19E}" srcOrd="0" destOrd="0" presId="urn:microsoft.com/office/officeart/2008/layout/HorizontalMultiLevelHierarchy"/>
    <dgm:cxn modelId="{734454D7-4842-4985-BE72-716014D5E5B7}" type="presParOf" srcId="{53E22F6D-A249-4CD9-87B6-545E48151182}" destId="{BDCCBB64-B9FE-4034-87BB-64B62436B015}" srcOrd="1" destOrd="0" presId="urn:microsoft.com/office/officeart/2008/layout/HorizontalMultiLevelHierarchy"/>
    <dgm:cxn modelId="{520327D7-EFA0-4608-93AE-EC90A2442A1D}" type="presParOf" srcId="{7D7609C0-E12C-4C9F-B406-122D8CA87C56}" destId="{D8A438EB-A4C9-4C7A-BF42-82261C5B52AE}" srcOrd="4" destOrd="0" presId="urn:microsoft.com/office/officeart/2008/layout/HorizontalMultiLevelHierarchy"/>
    <dgm:cxn modelId="{E4AE8C72-05F4-4566-93EB-5F66A6782FAB}" type="presParOf" srcId="{D8A438EB-A4C9-4C7A-BF42-82261C5B52AE}" destId="{A092AEF9-775F-4695-8526-5B7A1B82E012}" srcOrd="0" destOrd="0" presId="urn:microsoft.com/office/officeart/2008/layout/HorizontalMultiLevelHierarchy"/>
    <dgm:cxn modelId="{75DD94DC-E0DD-4A8A-8C62-5B9464F4896F}" type="presParOf" srcId="{7D7609C0-E12C-4C9F-B406-122D8CA87C56}" destId="{E98EB98B-6E2C-47AD-9B59-B3EB17302E9D}" srcOrd="5" destOrd="0" presId="urn:microsoft.com/office/officeart/2008/layout/HorizontalMultiLevelHierarchy"/>
    <dgm:cxn modelId="{E9D3FF62-CF1D-463C-8B44-FEE772E5F2C6}" type="presParOf" srcId="{E98EB98B-6E2C-47AD-9B59-B3EB17302E9D}" destId="{2B4489EA-5E5C-473C-993E-359338CCDC29}" srcOrd="0" destOrd="0" presId="urn:microsoft.com/office/officeart/2008/layout/HorizontalMultiLevelHierarchy"/>
    <dgm:cxn modelId="{117E9F00-1EEA-4995-8336-FF8F7E11D76D}" type="presParOf" srcId="{E98EB98B-6E2C-47AD-9B59-B3EB17302E9D}" destId="{8C3EC83E-9250-4C4E-B407-05247A765984}" srcOrd="1" destOrd="0" presId="urn:microsoft.com/office/officeart/2008/layout/HorizontalMultiLevelHierarchy"/>
    <dgm:cxn modelId="{C415AF40-71B3-4D4E-981A-A24F0F0EDC64}" type="presParOf" srcId="{7D7609C0-E12C-4C9F-B406-122D8CA87C56}" destId="{61028919-BCAD-467C-A880-1A2D113EF4BA}" srcOrd="6" destOrd="0" presId="urn:microsoft.com/office/officeart/2008/layout/HorizontalMultiLevelHierarchy"/>
    <dgm:cxn modelId="{B7368935-86F6-409A-B919-C6A440678C9C}" type="presParOf" srcId="{61028919-BCAD-467C-A880-1A2D113EF4BA}" destId="{4EEC9E9A-8688-40D5-9C2E-23CB8D11C494}" srcOrd="0" destOrd="0" presId="urn:microsoft.com/office/officeart/2008/layout/HorizontalMultiLevelHierarchy"/>
    <dgm:cxn modelId="{17DD5A00-1B95-4E84-AC61-CADC25BC4AB3}" type="presParOf" srcId="{7D7609C0-E12C-4C9F-B406-122D8CA87C56}" destId="{647A9F0E-9124-4A01-ABC5-7A6938D1B02B}" srcOrd="7" destOrd="0" presId="urn:microsoft.com/office/officeart/2008/layout/HorizontalMultiLevelHierarchy"/>
    <dgm:cxn modelId="{659D9EED-BD14-4117-B535-717D095C730D}" type="presParOf" srcId="{647A9F0E-9124-4A01-ABC5-7A6938D1B02B}" destId="{FFAF03C6-14D9-4C11-8D35-540567F65C5D}" srcOrd="0" destOrd="0" presId="urn:microsoft.com/office/officeart/2008/layout/HorizontalMultiLevelHierarchy"/>
    <dgm:cxn modelId="{1FB6CCFE-C19F-4916-9C37-C022BE871248}" type="presParOf" srcId="{647A9F0E-9124-4A01-ABC5-7A6938D1B02B}" destId="{68BB035C-C16B-45F4-8743-482161D9163D}" srcOrd="1" destOrd="0" presId="urn:microsoft.com/office/officeart/2008/layout/HorizontalMultiLevelHierarchy"/>
    <dgm:cxn modelId="{A82400C2-17FE-4AFF-9FE7-5E2F6CDD938F}" type="presParOf" srcId="{7D7609C0-E12C-4C9F-B406-122D8CA87C56}" destId="{E381C745-4D2D-40D7-B232-C11ECF4FDECB}" srcOrd="8" destOrd="0" presId="urn:microsoft.com/office/officeart/2008/layout/HorizontalMultiLevelHierarchy"/>
    <dgm:cxn modelId="{F81C09A6-2A91-4F80-911D-C12FD9D08597}" type="presParOf" srcId="{E381C745-4D2D-40D7-B232-C11ECF4FDECB}" destId="{D8E6D1CB-CB0F-461D-8B9C-A4958D8D7036}" srcOrd="0" destOrd="0" presId="urn:microsoft.com/office/officeart/2008/layout/HorizontalMultiLevelHierarchy"/>
    <dgm:cxn modelId="{704F7226-C73E-421E-A037-29A9DA58815C}" type="presParOf" srcId="{7D7609C0-E12C-4C9F-B406-122D8CA87C56}" destId="{F9B6ADF2-AEE2-4AAE-B10D-7DC72B8203B3}" srcOrd="9" destOrd="0" presId="urn:microsoft.com/office/officeart/2008/layout/HorizontalMultiLevelHierarchy"/>
    <dgm:cxn modelId="{1EE9F058-D526-4498-9C62-0EE481A73525}" type="presParOf" srcId="{F9B6ADF2-AEE2-4AAE-B10D-7DC72B8203B3}" destId="{EDDBBA67-B11B-422A-AB3C-35FC1B87E44C}" srcOrd="0" destOrd="0" presId="urn:microsoft.com/office/officeart/2008/layout/HorizontalMultiLevelHierarchy"/>
    <dgm:cxn modelId="{4D96678F-CF22-4261-9E9E-BD8F42BC1446}" type="presParOf" srcId="{F9B6ADF2-AEE2-4AAE-B10D-7DC72B8203B3}" destId="{56E63C70-0640-4ABE-9954-0D81904CD3A0}" srcOrd="1" destOrd="0" presId="urn:microsoft.com/office/officeart/2008/layout/HorizontalMultiLevelHierarchy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1C745-4D2D-40D7-B232-C11ECF4FDECB}">
      <dsp:nvSpPr>
        <dsp:cNvPr id="0" name=""/>
        <dsp:cNvSpPr/>
      </dsp:nvSpPr>
      <dsp:spPr>
        <a:xfrm>
          <a:off x="1267933" y="1931236"/>
          <a:ext cx="422181" cy="1608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090" y="0"/>
              </a:lnTo>
              <a:lnTo>
                <a:pt x="211090" y="1608923"/>
              </a:lnTo>
              <a:lnTo>
                <a:pt x="422181" y="1608923"/>
              </a:lnTo>
            </a:path>
          </a:pathLst>
        </a:custGeom>
        <a:noFill/>
        <a:ln w="25400" cap="flat" cmpd="sng" algn="ctr">
          <a:solidFill>
            <a:srgbClr val="1877F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>
            <a:latin typeface="Montserrat" panose="00000500000000000000" pitchFamily="2" charset="0"/>
          </a:endParaRPr>
        </a:p>
      </dsp:txBody>
      <dsp:txXfrm>
        <a:off x="1437439" y="2694112"/>
        <a:ext cx="83169" cy="83169"/>
      </dsp:txXfrm>
    </dsp:sp>
    <dsp:sp modelId="{61028919-BCAD-467C-A880-1A2D113EF4BA}">
      <dsp:nvSpPr>
        <dsp:cNvPr id="0" name=""/>
        <dsp:cNvSpPr/>
      </dsp:nvSpPr>
      <dsp:spPr>
        <a:xfrm>
          <a:off x="1267933" y="1931236"/>
          <a:ext cx="422181" cy="804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090" y="0"/>
              </a:lnTo>
              <a:lnTo>
                <a:pt x="211090" y="804461"/>
              </a:lnTo>
              <a:lnTo>
                <a:pt x="422181" y="804461"/>
              </a:lnTo>
            </a:path>
          </a:pathLst>
        </a:custGeom>
        <a:noFill/>
        <a:ln w="25400" cap="flat" cmpd="sng" algn="ctr">
          <a:solidFill>
            <a:srgbClr val="1877F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>
            <a:latin typeface="Montserrat" panose="00000500000000000000" pitchFamily="2" charset="0"/>
          </a:endParaRPr>
        </a:p>
      </dsp:txBody>
      <dsp:txXfrm>
        <a:off x="1456311" y="2310753"/>
        <a:ext cx="45425" cy="45425"/>
      </dsp:txXfrm>
    </dsp:sp>
    <dsp:sp modelId="{D8A438EB-A4C9-4C7A-BF42-82261C5B52AE}">
      <dsp:nvSpPr>
        <dsp:cNvPr id="0" name=""/>
        <dsp:cNvSpPr/>
      </dsp:nvSpPr>
      <dsp:spPr>
        <a:xfrm>
          <a:off x="1267933" y="1885516"/>
          <a:ext cx="4221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2181" y="45720"/>
              </a:lnTo>
            </a:path>
          </a:pathLst>
        </a:custGeom>
        <a:noFill/>
        <a:ln w="25400" cap="flat" cmpd="sng" algn="ctr">
          <a:solidFill>
            <a:srgbClr val="1877F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>
            <a:latin typeface="Montserrat" panose="00000500000000000000" pitchFamily="2" charset="0"/>
          </a:endParaRPr>
        </a:p>
      </dsp:txBody>
      <dsp:txXfrm>
        <a:off x="1468469" y="1920681"/>
        <a:ext cx="21109" cy="21109"/>
      </dsp:txXfrm>
    </dsp:sp>
    <dsp:sp modelId="{69EBF774-E6FF-4092-ABD7-196A8A64F566}">
      <dsp:nvSpPr>
        <dsp:cNvPr id="0" name=""/>
        <dsp:cNvSpPr/>
      </dsp:nvSpPr>
      <dsp:spPr>
        <a:xfrm>
          <a:off x="1267933" y="1126774"/>
          <a:ext cx="422181" cy="804461"/>
        </a:xfrm>
        <a:custGeom>
          <a:avLst/>
          <a:gdLst/>
          <a:ahLst/>
          <a:cxnLst/>
          <a:rect l="0" t="0" r="0" b="0"/>
          <a:pathLst>
            <a:path>
              <a:moveTo>
                <a:pt x="0" y="804461"/>
              </a:moveTo>
              <a:lnTo>
                <a:pt x="211090" y="804461"/>
              </a:lnTo>
              <a:lnTo>
                <a:pt x="211090" y="0"/>
              </a:lnTo>
              <a:lnTo>
                <a:pt x="422181" y="0"/>
              </a:lnTo>
            </a:path>
          </a:pathLst>
        </a:custGeom>
        <a:noFill/>
        <a:ln w="25400" cap="flat" cmpd="sng" algn="ctr">
          <a:solidFill>
            <a:srgbClr val="1877F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>
            <a:latin typeface="Montserrat" panose="00000500000000000000" pitchFamily="2" charset="0"/>
          </a:endParaRPr>
        </a:p>
      </dsp:txBody>
      <dsp:txXfrm>
        <a:off x="1456311" y="1506292"/>
        <a:ext cx="45425" cy="45425"/>
      </dsp:txXfrm>
    </dsp:sp>
    <dsp:sp modelId="{4A2DE77D-DB87-45EF-8648-7E51B121EF85}">
      <dsp:nvSpPr>
        <dsp:cNvPr id="0" name=""/>
        <dsp:cNvSpPr/>
      </dsp:nvSpPr>
      <dsp:spPr>
        <a:xfrm>
          <a:off x="1267933" y="322312"/>
          <a:ext cx="422181" cy="1608923"/>
        </a:xfrm>
        <a:custGeom>
          <a:avLst/>
          <a:gdLst/>
          <a:ahLst/>
          <a:cxnLst/>
          <a:rect l="0" t="0" r="0" b="0"/>
          <a:pathLst>
            <a:path>
              <a:moveTo>
                <a:pt x="0" y="1608923"/>
              </a:moveTo>
              <a:lnTo>
                <a:pt x="211090" y="1608923"/>
              </a:lnTo>
              <a:lnTo>
                <a:pt x="211090" y="0"/>
              </a:lnTo>
              <a:lnTo>
                <a:pt x="422181" y="0"/>
              </a:lnTo>
            </a:path>
          </a:pathLst>
        </a:custGeom>
        <a:noFill/>
        <a:ln w="25400" cap="flat" cmpd="sng" algn="ctr">
          <a:solidFill>
            <a:srgbClr val="1877F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>
            <a:latin typeface="Montserrat" panose="00000500000000000000" pitchFamily="2" charset="0"/>
          </a:endParaRPr>
        </a:p>
      </dsp:txBody>
      <dsp:txXfrm>
        <a:off x="1437439" y="1085189"/>
        <a:ext cx="83169" cy="83169"/>
      </dsp:txXfrm>
    </dsp:sp>
    <dsp:sp modelId="{FDDF156E-88BF-488D-819B-7A1845A97683}">
      <dsp:nvSpPr>
        <dsp:cNvPr id="0" name=""/>
        <dsp:cNvSpPr/>
      </dsp:nvSpPr>
      <dsp:spPr>
        <a:xfrm rot="16200000">
          <a:off x="-747454" y="1609451"/>
          <a:ext cx="3387206" cy="643569"/>
        </a:xfrm>
        <a:prstGeom prst="rect">
          <a:avLst/>
        </a:prstGeom>
        <a:solidFill>
          <a:srgbClr val="1877F2"/>
        </a:solidFill>
        <a:ln w="25400" cap="flat" cmpd="sng" algn="ctr">
          <a:solidFill>
            <a:srgbClr val="1877F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>
              <a:latin typeface="Montserrat" panose="00000500000000000000" pitchFamily="2" charset="0"/>
            </a:rPr>
            <a:t>Platform Business Models</a:t>
          </a:r>
        </a:p>
      </dsp:txBody>
      <dsp:txXfrm>
        <a:off x="-747454" y="1609451"/>
        <a:ext cx="3387206" cy="643569"/>
      </dsp:txXfrm>
    </dsp:sp>
    <dsp:sp modelId="{339B115E-4BBC-425B-BC3D-3108B14E6D6A}">
      <dsp:nvSpPr>
        <dsp:cNvPr id="0" name=""/>
        <dsp:cNvSpPr/>
      </dsp:nvSpPr>
      <dsp:spPr>
        <a:xfrm>
          <a:off x="1690115" y="528"/>
          <a:ext cx="2110907" cy="643569"/>
        </a:xfrm>
        <a:prstGeom prst="rect">
          <a:avLst/>
        </a:prstGeom>
        <a:solidFill>
          <a:srgbClr val="1877F2"/>
        </a:solidFill>
        <a:ln w="25400" cap="flat" cmpd="sng" algn="ctr">
          <a:solidFill>
            <a:srgbClr val="1877F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>
              <a:latin typeface="Montserrat" panose="00000500000000000000" pitchFamily="2" charset="0"/>
            </a:rPr>
            <a:t>Pipeline Model</a:t>
          </a:r>
        </a:p>
      </dsp:txBody>
      <dsp:txXfrm>
        <a:off x="1690115" y="528"/>
        <a:ext cx="2110907" cy="643569"/>
      </dsp:txXfrm>
    </dsp:sp>
    <dsp:sp modelId="{8B5442B5-B2B1-4DF7-83EE-BAA83A1AC19E}">
      <dsp:nvSpPr>
        <dsp:cNvPr id="0" name=""/>
        <dsp:cNvSpPr/>
      </dsp:nvSpPr>
      <dsp:spPr>
        <a:xfrm>
          <a:off x="1690115" y="804989"/>
          <a:ext cx="2110907" cy="643569"/>
        </a:xfrm>
        <a:prstGeom prst="rect">
          <a:avLst/>
        </a:prstGeom>
        <a:solidFill>
          <a:srgbClr val="1877F2"/>
        </a:solidFill>
        <a:ln w="25400" cap="flat" cmpd="sng" algn="ctr">
          <a:solidFill>
            <a:srgbClr val="1877F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>
              <a:latin typeface="Montserrat" panose="00000500000000000000" pitchFamily="2" charset="0"/>
            </a:rPr>
            <a:t>Listing Fee Model</a:t>
          </a:r>
        </a:p>
      </dsp:txBody>
      <dsp:txXfrm>
        <a:off x="1690115" y="804989"/>
        <a:ext cx="2110907" cy="643569"/>
      </dsp:txXfrm>
    </dsp:sp>
    <dsp:sp modelId="{2B4489EA-5E5C-473C-993E-359338CCDC29}">
      <dsp:nvSpPr>
        <dsp:cNvPr id="0" name=""/>
        <dsp:cNvSpPr/>
      </dsp:nvSpPr>
      <dsp:spPr>
        <a:xfrm>
          <a:off x="1690115" y="1609451"/>
          <a:ext cx="2110907" cy="643569"/>
        </a:xfrm>
        <a:prstGeom prst="rect">
          <a:avLst/>
        </a:prstGeom>
        <a:solidFill>
          <a:srgbClr val="1877F2"/>
        </a:solidFill>
        <a:ln w="25400" cap="flat" cmpd="sng" algn="ctr">
          <a:solidFill>
            <a:srgbClr val="1877F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>
              <a:latin typeface="Montserrat" panose="00000500000000000000" pitchFamily="2" charset="0"/>
            </a:rPr>
            <a:t>2-Sided Platform Model</a:t>
          </a:r>
        </a:p>
      </dsp:txBody>
      <dsp:txXfrm>
        <a:off x="1690115" y="1609451"/>
        <a:ext cx="2110907" cy="643569"/>
      </dsp:txXfrm>
    </dsp:sp>
    <dsp:sp modelId="{FFAF03C6-14D9-4C11-8D35-540567F65C5D}">
      <dsp:nvSpPr>
        <dsp:cNvPr id="0" name=""/>
        <dsp:cNvSpPr/>
      </dsp:nvSpPr>
      <dsp:spPr>
        <a:xfrm>
          <a:off x="1690115" y="2413912"/>
          <a:ext cx="2110907" cy="643569"/>
        </a:xfrm>
        <a:prstGeom prst="rect">
          <a:avLst/>
        </a:prstGeom>
        <a:solidFill>
          <a:srgbClr val="1877F2"/>
        </a:solidFill>
        <a:ln w="25400" cap="flat" cmpd="sng" algn="ctr">
          <a:solidFill>
            <a:srgbClr val="1877F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>
              <a:latin typeface="Montserrat" panose="00000500000000000000" pitchFamily="2" charset="0"/>
            </a:rPr>
            <a:t>Multi-Sided Platform Model</a:t>
          </a:r>
        </a:p>
      </dsp:txBody>
      <dsp:txXfrm>
        <a:off x="1690115" y="2413912"/>
        <a:ext cx="2110907" cy="643569"/>
      </dsp:txXfrm>
    </dsp:sp>
    <dsp:sp modelId="{EDDBBA67-B11B-422A-AB3C-35FC1B87E44C}">
      <dsp:nvSpPr>
        <dsp:cNvPr id="0" name=""/>
        <dsp:cNvSpPr/>
      </dsp:nvSpPr>
      <dsp:spPr>
        <a:xfrm>
          <a:off x="1690115" y="3218374"/>
          <a:ext cx="2110907" cy="643569"/>
        </a:xfrm>
        <a:prstGeom prst="rect">
          <a:avLst/>
        </a:prstGeom>
        <a:solidFill>
          <a:srgbClr val="1877F2"/>
        </a:solidFill>
        <a:ln w="25400" cap="flat" cmpd="sng" algn="ctr">
          <a:solidFill>
            <a:srgbClr val="1877F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>
              <a:latin typeface="Montserrat" panose="00000500000000000000" pitchFamily="2" charset="0"/>
            </a:rPr>
            <a:t>Subscription Fee Model</a:t>
          </a:r>
        </a:p>
      </dsp:txBody>
      <dsp:txXfrm>
        <a:off x="1690115" y="3218374"/>
        <a:ext cx="2110907" cy="643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6c53796ee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6c53796ee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7299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6c53796ee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6c53796ee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8929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6c53796ee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6c53796ee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0111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6c53796ee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6c53796ee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3154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6c53796ee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6c53796ee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037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6c53796ee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6c53796ee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3747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6c53796ee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6c53796ee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5523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6c53796ee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6c53796ee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6150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6c53796ee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6c53796ee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629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6c53796ee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6c53796ee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2482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6c53796ee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6c53796ee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728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ctrTitle"/>
          </p:nvPr>
        </p:nvSpPr>
        <p:spPr>
          <a:xfrm>
            <a:off x="640900" y="2249400"/>
            <a:ext cx="27384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Maven Pro Regular"/>
              <a:buNone/>
              <a:defRPr sz="1800" b="0">
                <a:latin typeface="Maven Pro Regular"/>
                <a:ea typeface="Maven Pro Regular"/>
                <a:cs typeface="Maven Pro Regular"/>
                <a:sym typeface="Maven Pro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Maven Pro Regular"/>
              <a:buNone/>
              <a:defRPr sz="1800" b="0">
                <a:latin typeface="Maven Pro Regular"/>
                <a:ea typeface="Maven Pro Regular"/>
                <a:cs typeface="Maven Pro Regular"/>
                <a:sym typeface="Maven Pro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Maven Pro Regular"/>
              <a:buNone/>
              <a:defRPr sz="1800" b="0">
                <a:latin typeface="Maven Pro Regular"/>
                <a:ea typeface="Maven Pro Regular"/>
                <a:cs typeface="Maven Pro Regular"/>
                <a:sym typeface="Maven Pro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Maven Pro Regular"/>
              <a:buNone/>
              <a:defRPr sz="1800" b="0">
                <a:latin typeface="Maven Pro Regular"/>
                <a:ea typeface="Maven Pro Regular"/>
                <a:cs typeface="Maven Pro Regular"/>
                <a:sym typeface="Maven Pro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Maven Pro Regular"/>
              <a:buNone/>
              <a:defRPr sz="1800" b="0">
                <a:latin typeface="Maven Pro Regular"/>
                <a:ea typeface="Maven Pro Regular"/>
                <a:cs typeface="Maven Pro Regular"/>
                <a:sym typeface="Maven Pro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Maven Pro Regular"/>
              <a:buNone/>
              <a:defRPr sz="1800" b="0">
                <a:latin typeface="Maven Pro Regular"/>
                <a:ea typeface="Maven Pro Regular"/>
                <a:cs typeface="Maven Pro Regular"/>
                <a:sym typeface="Maven Pro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Maven Pro Regular"/>
              <a:buNone/>
              <a:defRPr sz="1800" b="0">
                <a:latin typeface="Maven Pro Regular"/>
                <a:ea typeface="Maven Pro Regular"/>
                <a:cs typeface="Maven Pro Regular"/>
                <a:sym typeface="Maven Pro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Maven Pro Regular"/>
              <a:buNone/>
              <a:defRPr sz="1800" b="0">
                <a:latin typeface="Maven Pro Regular"/>
                <a:ea typeface="Maven Pro Regular"/>
                <a:cs typeface="Maven Pro Regular"/>
                <a:sym typeface="Maven Pro Regular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5651899" y="1490100"/>
            <a:ext cx="2517300" cy="21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987625" y="2671582"/>
            <a:ext cx="3951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358000" y="3238680"/>
            <a:ext cx="25812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822025" y="1852925"/>
            <a:ext cx="15147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5270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Display"/>
              <a:buNone/>
              <a:defRPr sz="28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Display"/>
              <a:buNone/>
              <a:defRPr sz="28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Display"/>
              <a:buNone/>
              <a:defRPr sz="28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Display"/>
              <a:buNone/>
              <a:defRPr sz="28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Display"/>
              <a:buNone/>
              <a:defRPr sz="28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Display"/>
              <a:buNone/>
              <a:defRPr sz="28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Display"/>
              <a:buNone/>
              <a:defRPr sz="28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Display"/>
              <a:buNone/>
              <a:defRPr sz="28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Display"/>
              <a:buNone/>
              <a:defRPr sz="28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"/>
              <a:buChar char="●"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○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■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●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○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■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●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○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uli"/>
              <a:buChar char="■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7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1986;p34">
            <a:extLst>
              <a:ext uri="{FF2B5EF4-FFF2-40B4-BE49-F238E27FC236}">
                <a16:creationId xmlns:a16="http://schemas.microsoft.com/office/drawing/2014/main" id="{7B5C2CB5-9265-4B8F-AB3C-86D31E4539DE}"/>
              </a:ext>
            </a:extLst>
          </p:cNvPr>
          <p:cNvSpPr txBox="1">
            <a:spLocks/>
          </p:cNvSpPr>
          <p:nvPr/>
        </p:nvSpPr>
        <p:spPr>
          <a:xfrm flipH="1">
            <a:off x="0" y="0"/>
            <a:ext cx="9144000" cy="605356"/>
          </a:xfrm>
          <a:prstGeom prst="rect">
            <a:avLst/>
          </a:prstGeom>
          <a:solidFill>
            <a:srgbClr val="1877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60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4949"/>
              </a:buClr>
              <a:buSzPts val="1200"/>
              <a:buFont typeface="Red Hat Display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sym typeface="Red Hat Display"/>
              </a:rPr>
              <a:t>Platform Assignment</a:t>
            </a:r>
            <a:endParaRPr kumimoji="0" lang="en-GB" sz="2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sym typeface="Red Hat Display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66E754-6BB6-0DF8-C51E-C7E851477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73407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758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1986;p34">
            <a:extLst>
              <a:ext uri="{FF2B5EF4-FFF2-40B4-BE49-F238E27FC236}">
                <a16:creationId xmlns:a16="http://schemas.microsoft.com/office/drawing/2014/main" id="{7B5C2CB5-9265-4B8F-AB3C-86D31E4539DE}"/>
              </a:ext>
            </a:extLst>
          </p:cNvPr>
          <p:cNvSpPr txBox="1">
            <a:spLocks/>
          </p:cNvSpPr>
          <p:nvPr/>
        </p:nvSpPr>
        <p:spPr>
          <a:xfrm flipH="1">
            <a:off x="0" y="0"/>
            <a:ext cx="9144000" cy="605356"/>
          </a:xfrm>
          <a:prstGeom prst="rect">
            <a:avLst/>
          </a:prstGeom>
          <a:solidFill>
            <a:srgbClr val="1877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60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4949"/>
              </a:buClr>
              <a:buSzPts val="1200"/>
              <a:buFont typeface="Red Hat Display"/>
              <a:buNone/>
              <a:tabLst/>
              <a:defRPr/>
            </a:pPr>
            <a:r>
              <a:rPr lang="en-US" sz="2500" dirty="0">
                <a:solidFill>
                  <a:srgbClr val="FFFFFF"/>
                </a:solidFill>
                <a:latin typeface="Montserrat" panose="00000500000000000000" pitchFamily="2" charset="0"/>
              </a:rPr>
              <a:t>5. Subscription Fee Model.</a:t>
            </a:r>
            <a:endParaRPr kumimoji="0" lang="en-GB" sz="2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sym typeface="Red Hat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FA29EE-DF1B-AB13-16F7-E1F7B3E9129E}"/>
              </a:ext>
            </a:extLst>
          </p:cNvPr>
          <p:cNvSpPr txBox="1"/>
          <p:nvPr/>
        </p:nvSpPr>
        <p:spPr>
          <a:xfrm>
            <a:off x="126603" y="1837909"/>
            <a:ext cx="14974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latin typeface="Montserrat" panose="00000500000000000000" pitchFamily="2" charset="0"/>
              </a:rPr>
              <a:t>Hairdresser</a:t>
            </a:r>
          </a:p>
          <a:p>
            <a:pPr algn="ctr"/>
            <a:r>
              <a:rPr lang="en-US" sz="1500" b="1" dirty="0">
                <a:latin typeface="Montserrat" panose="00000500000000000000" pitchFamily="2" charset="0"/>
              </a:rPr>
              <a:t>(Supply)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DBD9BE-D91C-E511-B748-8B0CE5FC1E40}"/>
              </a:ext>
            </a:extLst>
          </p:cNvPr>
          <p:cNvSpPr txBox="1"/>
          <p:nvPr/>
        </p:nvSpPr>
        <p:spPr>
          <a:xfrm>
            <a:off x="3567295" y="4320132"/>
            <a:ext cx="200940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latin typeface="Montserrat" panose="00000500000000000000" pitchFamily="2" charset="0"/>
              </a:rPr>
              <a:t>Beauty Salon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6B8BE-A289-5473-E7C0-84F7F9304CCD}"/>
              </a:ext>
            </a:extLst>
          </p:cNvPr>
          <p:cNvSpPr txBox="1"/>
          <p:nvPr/>
        </p:nvSpPr>
        <p:spPr>
          <a:xfrm>
            <a:off x="7032344" y="1825846"/>
            <a:ext cx="14974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latin typeface="Montserrat" panose="00000500000000000000" pitchFamily="2" charset="0"/>
              </a:rPr>
              <a:t>User</a:t>
            </a:r>
          </a:p>
          <a:p>
            <a:pPr algn="ctr"/>
            <a:r>
              <a:rPr lang="en-US" sz="1500" b="1" dirty="0">
                <a:latin typeface="Montserrat" panose="00000500000000000000" pitchFamily="2" charset="0"/>
              </a:rPr>
              <a:t>(Demand)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329EA35-1E6C-D7D7-1C3A-C0FA058401AA}"/>
              </a:ext>
            </a:extLst>
          </p:cNvPr>
          <p:cNvCxnSpPr>
            <a:cxnSpLocks/>
          </p:cNvCxnSpPr>
          <p:nvPr/>
        </p:nvCxnSpPr>
        <p:spPr>
          <a:xfrm>
            <a:off x="2476926" y="2673886"/>
            <a:ext cx="1365224" cy="1034893"/>
          </a:xfrm>
          <a:prstGeom prst="straightConnector1">
            <a:avLst/>
          </a:prstGeom>
          <a:ln w="28575">
            <a:solidFill>
              <a:srgbClr val="1877F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5414BB3-9C61-3848-B204-06D9D6E2A04D}"/>
              </a:ext>
            </a:extLst>
          </p:cNvPr>
          <p:cNvSpPr txBox="1"/>
          <p:nvPr/>
        </p:nvSpPr>
        <p:spPr>
          <a:xfrm>
            <a:off x="156645" y="675437"/>
            <a:ext cx="8830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Here the beauty salon acts as the enabler who collects the subscription fee from the Users and then releases the money to the Hairdresser without a commission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BBB167-EF95-367A-C29F-ACCE83CD4B48}"/>
              </a:ext>
            </a:extLst>
          </p:cNvPr>
          <p:cNvCxnSpPr>
            <a:cxnSpLocks/>
          </p:cNvCxnSpPr>
          <p:nvPr/>
        </p:nvCxnSpPr>
        <p:spPr>
          <a:xfrm>
            <a:off x="2652361" y="2492134"/>
            <a:ext cx="1356030" cy="1034514"/>
          </a:xfrm>
          <a:prstGeom prst="straightConnector1">
            <a:avLst/>
          </a:prstGeom>
          <a:ln w="28575">
            <a:solidFill>
              <a:srgbClr val="1877F2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64CB32E-6ACF-0596-D9C6-C5A0828925A8}"/>
              </a:ext>
            </a:extLst>
          </p:cNvPr>
          <p:cNvSpPr txBox="1"/>
          <p:nvPr/>
        </p:nvSpPr>
        <p:spPr>
          <a:xfrm>
            <a:off x="3253870" y="2542319"/>
            <a:ext cx="14294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Montserrat" panose="00000500000000000000" pitchFamily="2" charset="0"/>
              </a:rPr>
              <a:t>Market Access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3AD4D2-A2A5-762F-F6F2-949D027A67F1}"/>
              </a:ext>
            </a:extLst>
          </p:cNvPr>
          <p:cNvSpPr txBox="1"/>
          <p:nvPr/>
        </p:nvSpPr>
        <p:spPr>
          <a:xfrm>
            <a:off x="1910052" y="3308141"/>
            <a:ext cx="160948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Montserrat" panose="00000500000000000000" pitchFamily="2" charset="0"/>
              </a:rPr>
              <a:t>Payment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A2041A-6BAC-833B-B5E0-F8DAF1E922B2}"/>
              </a:ext>
            </a:extLst>
          </p:cNvPr>
          <p:cNvGrpSpPr/>
          <p:nvPr/>
        </p:nvGrpSpPr>
        <p:grpSpPr>
          <a:xfrm>
            <a:off x="1504940" y="1578170"/>
            <a:ext cx="1182677" cy="1021311"/>
            <a:chOff x="1504940" y="1578170"/>
            <a:chExt cx="1182677" cy="102131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C21656F-BA85-D2DC-3DCF-776EFBBC802F}"/>
                </a:ext>
              </a:extLst>
            </p:cNvPr>
            <p:cNvSpPr/>
            <p:nvPr/>
          </p:nvSpPr>
          <p:spPr>
            <a:xfrm>
              <a:off x="1585624" y="1578170"/>
              <a:ext cx="1021311" cy="1021311"/>
            </a:xfrm>
            <a:prstGeom prst="ellipse">
              <a:avLst/>
            </a:prstGeom>
            <a:solidFill>
              <a:srgbClr val="1877F2">
                <a:alpha val="60000"/>
              </a:srgbClr>
            </a:solidFill>
            <a:ln>
              <a:solidFill>
                <a:srgbClr val="187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CE0E1B92-5F68-A084-2C37-B225A5D3B1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940" y="1652575"/>
              <a:ext cx="1182677" cy="802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E9B40E-C37E-8446-3165-871CCBA2F30A}"/>
              </a:ext>
            </a:extLst>
          </p:cNvPr>
          <p:cNvGrpSpPr/>
          <p:nvPr/>
        </p:nvGrpSpPr>
        <p:grpSpPr>
          <a:xfrm>
            <a:off x="4086415" y="3275082"/>
            <a:ext cx="1021311" cy="1021311"/>
            <a:chOff x="4086415" y="3275082"/>
            <a:chExt cx="1021311" cy="102131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6BED145-CED8-2F14-10BD-C2A6A2280430}"/>
                </a:ext>
              </a:extLst>
            </p:cNvPr>
            <p:cNvSpPr/>
            <p:nvPr/>
          </p:nvSpPr>
          <p:spPr>
            <a:xfrm>
              <a:off x="4086415" y="3275082"/>
              <a:ext cx="1021311" cy="1021311"/>
            </a:xfrm>
            <a:prstGeom prst="ellipse">
              <a:avLst/>
            </a:prstGeom>
            <a:solidFill>
              <a:srgbClr val="1877F2">
                <a:alpha val="60000"/>
              </a:srgbClr>
            </a:solidFill>
            <a:ln>
              <a:solidFill>
                <a:srgbClr val="187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4102" name="Picture 6">
              <a:extLst>
                <a:ext uri="{FF2B5EF4-FFF2-40B4-BE49-F238E27FC236}">
                  <a16:creationId xmlns:a16="http://schemas.microsoft.com/office/drawing/2014/main" id="{487E94D8-7F07-5390-EAE9-EEBCFAF60A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072" y="3443310"/>
              <a:ext cx="650857" cy="650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7DBF4E-AFCE-B144-8136-90FEDA3AE238}"/>
              </a:ext>
            </a:extLst>
          </p:cNvPr>
          <p:cNvGrpSpPr/>
          <p:nvPr/>
        </p:nvGrpSpPr>
        <p:grpSpPr>
          <a:xfrm>
            <a:off x="6138855" y="1527416"/>
            <a:ext cx="1021311" cy="1072619"/>
            <a:chOff x="6138855" y="1527416"/>
            <a:chExt cx="1021311" cy="107261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477CFE1-4EBD-1660-8F1A-59F6564770C4}"/>
                </a:ext>
              </a:extLst>
            </p:cNvPr>
            <p:cNvSpPr/>
            <p:nvPr/>
          </p:nvSpPr>
          <p:spPr>
            <a:xfrm>
              <a:off x="6138855" y="1578724"/>
              <a:ext cx="1021311" cy="1021311"/>
            </a:xfrm>
            <a:prstGeom prst="ellipse">
              <a:avLst/>
            </a:prstGeom>
            <a:solidFill>
              <a:srgbClr val="1877F2">
                <a:alpha val="60000"/>
              </a:srgbClr>
            </a:solidFill>
            <a:ln>
              <a:solidFill>
                <a:srgbClr val="187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4104" name="Picture 8">
              <a:extLst>
                <a:ext uri="{FF2B5EF4-FFF2-40B4-BE49-F238E27FC236}">
                  <a16:creationId xmlns:a16="http://schemas.microsoft.com/office/drawing/2014/main" id="{CAA52D4D-755A-4C9F-E980-685FEBA033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0267" y="1527416"/>
              <a:ext cx="838040" cy="838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85F60FF-6323-E95E-90A6-20FD6216FBF3}"/>
              </a:ext>
            </a:extLst>
          </p:cNvPr>
          <p:cNvCxnSpPr>
            <a:cxnSpLocks/>
          </p:cNvCxnSpPr>
          <p:nvPr/>
        </p:nvCxnSpPr>
        <p:spPr>
          <a:xfrm>
            <a:off x="2813582" y="1885159"/>
            <a:ext cx="3040120" cy="14934"/>
          </a:xfrm>
          <a:prstGeom prst="straightConnector1">
            <a:avLst/>
          </a:prstGeom>
          <a:ln w="28575">
            <a:solidFill>
              <a:srgbClr val="1877F2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FC95048-37B4-0610-5B18-503396E0D536}"/>
              </a:ext>
            </a:extLst>
          </p:cNvPr>
          <p:cNvCxnSpPr>
            <a:cxnSpLocks/>
          </p:cNvCxnSpPr>
          <p:nvPr/>
        </p:nvCxnSpPr>
        <p:spPr>
          <a:xfrm>
            <a:off x="2813582" y="2139745"/>
            <a:ext cx="3069645" cy="17518"/>
          </a:xfrm>
          <a:prstGeom prst="straightConnector1">
            <a:avLst/>
          </a:prstGeom>
          <a:ln w="28575">
            <a:solidFill>
              <a:srgbClr val="1877F2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2CF2FA2-456D-5156-D569-E043AB188A26}"/>
              </a:ext>
            </a:extLst>
          </p:cNvPr>
          <p:cNvSpPr txBox="1"/>
          <p:nvPr/>
        </p:nvSpPr>
        <p:spPr>
          <a:xfrm>
            <a:off x="2577290" y="1480075"/>
            <a:ext cx="35308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ontserrat" panose="00000500000000000000" pitchFamily="2" charset="0"/>
              </a:rPr>
              <a:t>Search for Service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918888B-0AEA-A71B-FB19-E0AABD47016F}"/>
              </a:ext>
            </a:extLst>
          </p:cNvPr>
          <p:cNvCxnSpPr>
            <a:cxnSpLocks/>
          </p:cNvCxnSpPr>
          <p:nvPr/>
        </p:nvCxnSpPr>
        <p:spPr>
          <a:xfrm flipV="1">
            <a:off x="5254798" y="2673074"/>
            <a:ext cx="1205659" cy="1035705"/>
          </a:xfrm>
          <a:prstGeom prst="straightConnector1">
            <a:avLst/>
          </a:prstGeom>
          <a:ln w="28575">
            <a:solidFill>
              <a:srgbClr val="1877F2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114E5D2-AF90-17B4-96FC-2F0C70056ECA}"/>
              </a:ext>
            </a:extLst>
          </p:cNvPr>
          <p:cNvSpPr txBox="1"/>
          <p:nvPr/>
        </p:nvSpPr>
        <p:spPr>
          <a:xfrm>
            <a:off x="6042996" y="3366924"/>
            <a:ext cx="142943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Montserrat" panose="00000500000000000000" pitchFamily="2" charset="0"/>
              </a:rPr>
              <a:t>Monthly fees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5AF6F9-DBDF-594A-977F-5F0D70385DD7}"/>
              </a:ext>
            </a:extLst>
          </p:cNvPr>
          <p:cNvSpPr txBox="1"/>
          <p:nvPr/>
        </p:nvSpPr>
        <p:spPr>
          <a:xfrm>
            <a:off x="3926928" y="2161344"/>
            <a:ext cx="6765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ontserrat" panose="00000500000000000000" pitchFamily="2" charset="0"/>
              </a:rPr>
              <a:t>Offer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E90C240-5073-86E7-5756-7CD4E6CC4D49}"/>
              </a:ext>
            </a:extLst>
          </p:cNvPr>
          <p:cNvCxnSpPr>
            <a:cxnSpLocks/>
          </p:cNvCxnSpPr>
          <p:nvPr/>
        </p:nvCxnSpPr>
        <p:spPr>
          <a:xfrm flipV="1">
            <a:off x="5404983" y="2887685"/>
            <a:ext cx="1205659" cy="1035705"/>
          </a:xfrm>
          <a:prstGeom prst="straightConnector1">
            <a:avLst/>
          </a:prstGeom>
          <a:ln w="28575">
            <a:solidFill>
              <a:srgbClr val="1877F2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263D729-0F1A-6906-37F5-3D7980367D46}"/>
              </a:ext>
            </a:extLst>
          </p:cNvPr>
          <p:cNvSpPr txBox="1"/>
          <p:nvPr/>
        </p:nvSpPr>
        <p:spPr>
          <a:xfrm>
            <a:off x="4829020" y="2542319"/>
            <a:ext cx="14294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Montserrat" panose="00000500000000000000" pitchFamily="2" charset="0"/>
              </a:rPr>
              <a:t>Market Access</a:t>
            </a:r>
          </a:p>
        </p:txBody>
      </p:sp>
    </p:spTree>
    <p:extLst>
      <p:ext uri="{BB962C8B-B14F-4D97-AF65-F5344CB8AC3E}">
        <p14:creationId xmlns:p14="http://schemas.microsoft.com/office/powerpoint/2010/main" val="91511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22" grpId="0"/>
      <p:bldP spid="20" grpId="0"/>
      <p:bldP spid="23" grpId="0"/>
      <p:bldP spid="32" grpId="0"/>
      <p:bldP spid="51" grpId="0"/>
      <p:bldP spid="5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1986;p34">
            <a:extLst>
              <a:ext uri="{FF2B5EF4-FFF2-40B4-BE49-F238E27FC236}">
                <a16:creationId xmlns:a16="http://schemas.microsoft.com/office/drawing/2014/main" id="{7B5C2CB5-9265-4B8F-AB3C-86D31E4539DE}"/>
              </a:ext>
            </a:extLst>
          </p:cNvPr>
          <p:cNvSpPr txBox="1">
            <a:spLocks/>
          </p:cNvSpPr>
          <p:nvPr/>
        </p:nvSpPr>
        <p:spPr>
          <a:xfrm flipH="1">
            <a:off x="0" y="0"/>
            <a:ext cx="9144000" cy="605356"/>
          </a:xfrm>
          <a:prstGeom prst="rect">
            <a:avLst/>
          </a:prstGeom>
          <a:solidFill>
            <a:srgbClr val="1877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60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lvl="0" algn="ctr">
              <a:buClr>
                <a:srgbClr val="064949"/>
              </a:buClr>
              <a:defRPr/>
            </a:pPr>
            <a:r>
              <a:rPr lang="en-US" sz="2500" dirty="0">
                <a:solidFill>
                  <a:srgbClr val="FFFFFF"/>
                </a:solidFill>
                <a:latin typeface="Montserrat" panose="00000500000000000000" pitchFamily="2" charset="0"/>
              </a:rPr>
              <a:t>Multi-Sided Platform Model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FAABD4-F637-5409-D149-8239FA9E0ED6}"/>
              </a:ext>
            </a:extLst>
          </p:cNvPr>
          <p:cNvSpPr txBox="1"/>
          <p:nvPr/>
        </p:nvSpPr>
        <p:spPr>
          <a:xfrm>
            <a:off x="0" y="2818596"/>
            <a:ext cx="1359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Montserrat" panose="00000500000000000000" pitchFamily="2" charset="0"/>
              </a:rPr>
              <a:t>Hairdresser</a:t>
            </a:r>
          </a:p>
          <a:p>
            <a:pPr algn="ctr"/>
            <a:r>
              <a:rPr lang="en-US" b="1" dirty="0">
                <a:latin typeface="Montserrat" panose="00000500000000000000" pitchFamily="2" charset="0"/>
              </a:rPr>
              <a:t>(Supply)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D3208E-8054-43A4-C87B-2A2912609937}"/>
              </a:ext>
            </a:extLst>
          </p:cNvPr>
          <p:cNvSpPr txBox="1"/>
          <p:nvPr/>
        </p:nvSpPr>
        <p:spPr>
          <a:xfrm>
            <a:off x="3460708" y="4800787"/>
            <a:ext cx="15534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Montserrat" panose="00000500000000000000" pitchFamily="2" charset="0"/>
              </a:rPr>
              <a:t>Beauty Salon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816C6A-C3C5-C069-120A-FC4E75C8455B}"/>
              </a:ext>
            </a:extLst>
          </p:cNvPr>
          <p:cNvSpPr txBox="1"/>
          <p:nvPr/>
        </p:nvSpPr>
        <p:spPr>
          <a:xfrm>
            <a:off x="7887954" y="2818596"/>
            <a:ext cx="1169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Montserrat" panose="00000500000000000000" pitchFamily="2" charset="0"/>
              </a:rPr>
              <a:t>User</a:t>
            </a:r>
          </a:p>
          <a:p>
            <a:pPr algn="ctr"/>
            <a:r>
              <a:rPr lang="en-US" b="1" dirty="0">
                <a:latin typeface="Montserrat" panose="00000500000000000000" pitchFamily="2" charset="0"/>
              </a:rPr>
              <a:t>(Demand)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C59A687-B8A2-54E6-FA00-1C8F70FF07ED}"/>
              </a:ext>
            </a:extLst>
          </p:cNvPr>
          <p:cNvCxnSpPr>
            <a:cxnSpLocks/>
          </p:cNvCxnSpPr>
          <p:nvPr/>
        </p:nvCxnSpPr>
        <p:spPr>
          <a:xfrm>
            <a:off x="2143656" y="3692141"/>
            <a:ext cx="1470895" cy="786062"/>
          </a:xfrm>
          <a:prstGeom prst="straightConnector1">
            <a:avLst/>
          </a:prstGeom>
          <a:ln w="28575">
            <a:solidFill>
              <a:srgbClr val="1877F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AB1CB5B-6848-2670-8318-8C54E4C942E4}"/>
              </a:ext>
            </a:extLst>
          </p:cNvPr>
          <p:cNvSpPr txBox="1"/>
          <p:nvPr/>
        </p:nvSpPr>
        <p:spPr>
          <a:xfrm>
            <a:off x="136956" y="658055"/>
            <a:ext cx="9007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Here the platform (Beauty Salon) takes care of everything from landing equipment to providing a hairdresser etc.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24B6897-E9C2-04C5-833F-5A418C2E94E2}"/>
              </a:ext>
            </a:extLst>
          </p:cNvPr>
          <p:cNvCxnSpPr>
            <a:cxnSpLocks/>
          </p:cNvCxnSpPr>
          <p:nvPr/>
        </p:nvCxnSpPr>
        <p:spPr>
          <a:xfrm>
            <a:off x="2319091" y="3510389"/>
            <a:ext cx="1353370" cy="689813"/>
          </a:xfrm>
          <a:prstGeom prst="straightConnector1">
            <a:avLst/>
          </a:prstGeom>
          <a:ln w="28575">
            <a:solidFill>
              <a:srgbClr val="1877F2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31722D9-F6DC-20B3-AE46-EB99834255F8}"/>
              </a:ext>
            </a:extLst>
          </p:cNvPr>
          <p:cNvSpPr txBox="1"/>
          <p:nvPr/>
        </p:nvSpPr>
        <p:spPr>
          <a:xfrm rot="1611643">
            <a:off x="2409880" y="3559079"/>
            <a:ext cx="142943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Montserrat" panose="00000500000000000000" pitchFamily="2" charset="0"/>
              </a:rPr>
              <a:t>Market Access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52D461-60A7-876A-790C-73FBE6F71B38}"/>
              </a:ext>
            </a:extLst>
          </p:cNvPr>
          <p:cNvSpPr txBox="1"/>
          <p:nvPr/>
        </p:nvSpPr>
        <p:spPr>
          <a:xfrm>
            <a:off x="1567945" y="4068343"/>
            <a:ext cx="146164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Montserrat" panose="00000500000000000000" pitchFamily="2" charset="0"/>
              </a:rPr>
              <a:t>-15% Commission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0F53010-2E70-987F-F64E-CDEF29A9F4BD}"/>
              </a:ext>
            </a:extLst>
          </p:cNvPr>
          <p:cNvGrpSpPr/>
          <p:nvPr/>
        </p:nvGrpSpPr>
        <p:grpSpPr>
          <a:xfrm>
            <a:off x="1240151" y="2558857"/>
            <a:ext cx="1182677" cy="1021311"/>
            <a:chOff x="1240151" y="2558857"/>
            <a:chExt cx="1182677" cy="102131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2A5BE9F-856D-4991-6ED6-ABC94DD2D245}"/>
                </a:ext>
              </a:extLst>
            </p:cNvPr>
            <p:cNvSpPr/>
            <p:nvPr/>
          </p:nvSpPr>
          <p:spPr>
            <a:xfrm>
              <a:off x="1320835" y="2558857"/>
              <a:ext cx="1021311" cy="1021311"/>
            </a:xfrm>
            <a:prstGeom prst="ellipse">
              <a:avLst/>
            </a:prstGeom>
            <a:solidFill>
              <a:srgbClr val="1877F2">
                <a:alpha val="60000"/>
              </a:srgbClr>
            </a:solidFill>
            <a:ln>
              <a:solidFill>
                <a:srgbClr val="187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0CC12FAA-8023-894A-D334-8E6B37EE6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151" y="2633262"/>
              <a:ext cx="1182677" cy="802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CE4199-256A-8D2A-3BBD-05F7BD8FEEA9}"/>
              </a:ext>
            </a:extLst>
          </p:cNvPr>
          <p:cNvGrpSpPr/>
          <p:nvPr/>
        </p:nvGrpSpPr>
        <p:grpSpPr>
          <a:xfrm>
            <a:off x="3821626" y="3772199"/>
            <a:ext cx="1021311" cy="1021311"/>
            <a:chOff x="3821626" y="3772199"/>
            <a:chExt cx="1021311" cy="102131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167D9AB-E29C-91BF-2E4C-C3DD28E2A2BC}"/>
                </a:ext>
              </a:extLst>
            </p:cNvPr>
            <p:cNvSpPr/>
            <p:nvPr/>
          </p:nvSpPr>
          <p:spPr>
            <a:xfrm>
              <a:off x="3821626" y="3772199"/>
              <a:ext cx="1021311" cy="1021311"/>
            </a:xfrm>
            <a:prstGeom prst="ellipse">
              <a:avLst/>
            </a:prstGeom>
            <a:solidFill>
              <a:srgbClr val="1877F2">
                <a:alpha val="60000"/>
              </a:srgbClr>
            </a:solidFill>
            <a:ln>
              <a:solidFill>
                <a:srgbClr val="187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33" name="Picture 6">
              <a:extLst>
                <a:ext uri="{FF2B5EF4-FFF2-40B4-BE49-F238E27FC236}">
                  <a16:creationId xmlns:a16="http://schemas.microsoft.com/office/drawing/2014/main" id="{B4D9E4D9-C3E8-64A0-086B-830215DA45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283" y="3940427"/>
              <a:ext cx="650857" cy="650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0B20CCE-3E2D-5144-7466-AD119FA421D4}"/>
              </a:ext>
            </a:extLst>
          </p:cNvPr>
          <p:cNvGrpSpPr/>
          <p:nvPr/>
        </p:nvGrpSpPr>
        <p:grpSpPr>
          <a:xfrm>
            <a:off x="6524483" y="2509826"/>
            <a:ext cx="1021311" cy="1072619"/>
            <a:chOff x="6524483" y="2509826"/>
            <a:chExt cx="1021311" cy="1072619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8331471-C4BB-B92D-0C5D-B6D5CF775C83}"/>
                </a:ext>
              </a:extLst>
            </p:cNvPr>
            <p:cNvSpPr/>
            <p:nvPr/>
          </p:nvSpPr>
          <p:spPr>
            <a:xfrm>
              <a:off x="6524483" y="2561134"/>
              <a:ext cx="1021311" cy="1021311"/>
            </a:xfrm>
            <a:prstGeom prst="ellipse">
              <a:avLst/>
            </a:prstGeom>
            <a:solidFill>
              <a:srgbClr val="1877F2">
                <a:alpha val="60000"/>
              </a:srgbClr>
            </a:solidFill>
            <a:ln>
              <a:solidFill>
                <a:srgbClr val="187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36" name="Picture 8">
              <a:extLst>
                <a:ext uri="{FF2B5EF4-FFF2-40B4-BE49-F238E27FC236}">
                  <a16:creationId xmlns:a16="http://schemas.microsoft.com/office/drawing/2014/main" id="{B77E09B4-8A17-5A68-E80A-AF0471BA3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5895" y="2509826"/>
              <a:ext cx="838040" cy="838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5ACEF4B-AA7C-47DF-1425-2B3B6D752489}"/>
              </a:ext>
            </a:extLst>
          </p:cNvPr>
          <p:cNvCxnSpPr>
            <a:cxnSpLocks/>
          </p:cNvCxnSpPr>
          <p:nvPr/>
        </p:nvCxnSpPr>
        <p:spPr>
          <a:xfrm>
            <a:off x="2470809" y="2716937"/>
            <a:ext cx="3756765" cy="16006"/>
          </a:xfrm>
          <a:prstGeom prst="straightConnector1">
            <a:avLst/>
          </a:prstGeom>
          <a:ln w="28575">
            <a:solidFill>
              <a:srgbClr val="1877F2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4A7E7-698B-0562-86BE-54BF8E250542}"/>
              </a:ext>
            </a:extLst>
          </p:cNvPr>
          <p:cNvCxnSpPr>
            <a:cxnSpLocks/>
          </p:cNvCxnSpPr>
          <p:nvPr/>
        </p:nvCxnSpPr>
        <p:spPr>
          <a:xfrm>
            <a:off x="2540763" y="2973817"/>
            <a:ext cx="3716336" cy="16296"/>
          </a:xfrm>
          <a:prstGeom prst="straightConnector1">
            <a:avLst/>
          </a:prstGeom>
          <a:ln w="28575">
            <a:solidFill>
              <a:srgbClr val="1877F2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BCEB5D4-71D3-EE5C-2A4C-C1DC454C4754}"/>
              </a:ext>
            </a:extLst>
          </p:cNvPr>
          <p:cNvSpPr txBox="1"/>
          <p:nvPr/>
        </p:nvSpPr>
        <p:spPr>
          <a:xfrm>
            <a:off x="2609530" y="2381820"/>
            <a:ext cx="353086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Montserrat" panose="00000500000000000000" pitchFamily="2" charset="0"/>
              </a:rPr>
              <a:t>Requirement + Budget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F78F888-7B73-3D1E-8915-6ECE1DC4EAAA}"/>
              </a:ext>
            </a:extLst>
          </p:cNvPr>
          <p:cNvCxnSpPr>
            <a:cxnSpLocks/>
          </p:cNvCxnSpPr>
          <p:nvPr/>
        </p:nvCxnSpPr>
        <p:spPr>
          <a:xfrm flipV="1">
            <a:off x="4902247" y="3393500"/>
            <a:ext cx="1610236" cy="748276"/>
          </a:xfrm>
          <a:prstGeom prst="straightConnector1">
            <a:avLst/>
          </a:prstGeom>
          <a:ln w="28575">
            <a:solidFill>
              <a:srgbClr val="1877F2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2D0B55D-952A-C6F8-5E51-C73D647CBD25}"/>
              </a:ext>
            </a:extLst>
          </p:cNvPr>
          <p:cNvSpPr txBox="1"/>
          <p:nvPr/>
        </p:nvSpPr>
        <p:spPr>
          <a:xfrm rot="20100402">
            <a:off x="4825022" y="3463375"/>
            <a:ext cx="142943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Montserrat" panose="00000500000000000000" pitchFamily="2" charset="0"/>
              </a:rPr>
              <a:t>Market Access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9114967-1C61-7B19-7D3C-07C5087422A6}"/>
              </a:ext>
            </a:extLst>
          </p:cNvPr>
          <p:cNvSpPr txBox="1"/>
          <p:nvPr/>
        </p:nvSpPr>
        <p:spPr>
          <a:xfrm>
            <a:off x="4036673" y="3014140"/>
            <a:ext cx="6765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ontserrat" panose="00000500000000000000" pitchFamily="2" charset="0"/>
              </a:rPr>
              <a:t>Offer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7D5BFD-34BE-0BFD-69B3-BA8B2FA6AE05}"/>
              </a:ext>
            </a:extLst>
          </p:cNvPr>
          <p:cNvSpPr txBox="1"/>
          <p:nvPr/>
        </p:nvSpPr>
        <p:spPr>
          <a:xfrm>
            <a:off x="5769165" y="4055696"/>
            <a:ext cx="1237493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Montserrat" panose="00000500000000000000" pitchFamily="2" charset="0"/>
              </a:rPr>
              <a:t>Payment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13AF571-8727-9699-6F72-5A8E86258BAF}"/>
              </a:ext>
            </a:extLst>
          </p:cNvPr>
          <p:cNvCxnSpPr>
            <a:cxnSpLocks/>
          </p:cNvCxnSpPr>
          <p:nvPr/>
        </p:nvCxnSpPr>
        <p:spPr>
          <a:xfrm flipH="1">
            <a:off x="5014126" y="3561617"/>
            <a:ext cx="1693164" cy="768451"/>
          </a:xfrm>
          <a:prstGeom prst="straightConnector1">
            <a:avLst/>
          </a:prstGeom>
          <a:ln w="28575">
            <a:solidFill>
              <a:srgbClr val="1877F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483411B-F67F-A09D-8B88-EED20F628FBE}"/>
              </a:ext>
            </a:extLst>
          </p:cNvPr>
          <p:cNvSpPr/>
          <p:nvPr/>
        </p:nvSpPr>
        <p:spPr>
          <a:xfrm>
            <a:off x="4929554" y="1509800"/>
            <a:ext cx="2946400" cy="3016739"/>
          </a:xfrm>
          <a:custGeom>
            <a:avLst/>
            <a:gdLst>
              <a:gd name="connsiteX0" fmla="*/ 0 w 2946400"/>
              <a:gd name="connsiteY0" fmla="*/ 2993293 h 3016739"/>
              <a:gd name="connsiteX1" fmla="*/ 2946400 w 2946400"/>
              <a:gd name="connsiteY1" fmla="*/ 3016739 h 3016739"/>
              <a:gd name="connsiteX2" fmla="*/ 2938584 w 2946400"/>
              <a:gd name="connsiteY2" fmla="*/ 0 h 3016739"/>
              <a:gd name="connsiteX3" fmla="*/ 23446 w 2946400"/>
              <a:gd name="connsiteY3" fmla="*/ 15631 h 301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400" h="3016739">
                <a:moveTo>
                  <a:pt x="0" y="2993293"/>
                </a:moveTo>
                <a:lnTo>
                  <a:pt x="2946400" y="3016739"/>
                </a:lnTo>
                <a:cubicBezTo>
                  <a:pt x="2943795" y="2011159"/>
                  <a:pt x="2941189" y="1005580"/>
                  <a:pt x="2938584" y="0"/>
                </a:cubicBezTo>
                <a:lnTo>
                  <a:pt x="23446" y="15631"/>
                </a:lnTo>
              </a:path>
            </a:pathLst>
          </a:custGeom>
          <a:noFill/>
          <a:ln>
            <a:solidFill>
              <a:srgbClr val="1877F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D5DD899-3F1F-D067-AC32-AAD25E44063C}"/>
              </a:ext>
            </a:extLst>
          </p:cNvPr>
          <p:cNvSpPr/>
          <p:nvPr/>
        </p:nvSpPr>
        <p:spPr>
          <a:xfrm>
            <a:off x="1803400" y="1586004"/>
            <a:ext cx="1956812" cy="861643"/>
          </a:xfrm>
          <a:custGeom>
            <a:avLst/>
            <a:gdLst>
              <a:gd name="connsiteX0" fmla="*/ 1946031 w 1946031"/>
              <a:gd name="connsiteY0" fmla="*/ 23446 h 797169"/>
              <a:gd name="connsiteX1" fmla="*/ 0 w 1946031"/>
              <a:gd name="connsiteY1" fmla="*/ 0 h 797169"/>
              <a:gd name="connsiteX2" fmla="*/ 7815 w 1946031"/>
              <a:gd name="connsiteY2" fmla="*/ 797169 h 797169"/>
              <a:gd name="connsiteX3" fmla="*/ 7815 w 1946031"/>
              <a:gd name="connsiteY3" fmla="*/ 797169 h 79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031" h="797169">
                <a:moveTo>
                  <a:pt x="1946031" y="23446"/>
                </a:moveTo>
                <a:lnTo>
                  <a:pt x="0" y="0"/>
                </a:lnTo>
                <a:lnTo>
                  <a:pt x="7815" y="797169"/>
                </a:lnTo>
                <a:lnTo>
                  <a:pt x="7815" y="797169"/>
                </a:lnTo>
              </a:path>
            </a:pathLst>
          </a:custGeom>
          <a:noFill/>
          <a:ln>
            <a:solidFill>
              <a:srgbClr val="1877F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22F25C5-A392-823A-55AB-4B0E969EAA68}"/>
              </a:ext>
            </a:extLst>
          </p:cNvPr>
          <p:cNvGrpSpPr/>
          <p:nvPr/>
        </p:nvGrpSpPr>
        <p:grpSpPr>
          <a:xfrm>
            <a:off x="3821626" y="1206733"/>
            <a:ext cx="1021311" cy="1021311"/>
            <a:chOff x="3821626" y="1206733"/>
            <a:chExt cx="1021311" cy="1021311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9BE454F-1774-1501-ACC6-317A3611B207}"/>
                </a:ext>
              </a:extLst>
            </p:cNvPr>
            <p:cNvSpPr/>
            <p:nvPr/>
          </p:nvSpPr>
          <p:spPr>
            <a:xfrm>
              <a:off x="3821626" y="1206733"/>
              <a:ext cx="1021311" cy="1021311"/>
            </a:xfrm>
            <a:prstGeom prst="ellipse">
              <a:avLst/>
            </a:prstGeom>
            <a:solidFill>
              <a:srgbClr val="1877F2">
                <a:alpha val="60000"/>
              </a:srgbClr>
            </a:solidFill>
            <a:ln>
              <a:solidFill>
                <a:srgbClr val="187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49" name="Picture 2">
              <a:extLst>
                <a:ext uri="{FF2B5EF4-FFF2-40B4-BE49-F238E27FC236}">
                  <a16:creationId xmlns:a16="http://schemas.microsoft.com/office/drawing/2014/main" id="{972FA797-1994-C56B-01CA-B9FB90C0D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1308" y="1353864"/>
              <a:ext cx="761945" cy="761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05B0C630-E674-8E05-0D2B-1462EB66B864}"/>
              </a:ext>
            </a:extLst>
          </p:cNvPr>
          <p:cNvSpPr txBox="1"/>
          <p:nvPr/>
        </p:nvSpPr>
        <p:spPr>
          <a:xfrm>
            <a:off x="4904351" y="1627634"/>
            <a:ext cx="1021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Montserrat" panose="00000500000000000000" pitchFamily="2" charset="0"/>
              </a:rPr>
              <a:t>Equip. Suppliers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424ACD-FA24-8ED2-E707-CFB6B592DB5B}"/>
              </a:ext>
            </a:extLst>
          </p:cNvPr>
          <p:cNvSpPr txBox="1"/>
          <p:nvPr/>
        </p:nvSpPr>
        <p:spPr>
          <a:xfrm>
            <a:off x="2249054" y="1124339"/>
            <a:ext cx="12600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2" charset="0"/>
              </a:rPr>
              <a:t>Lend equip. at no cost</a:t>
            </a:r>
          </a:p>
        </p:txBody>
      </p:sp>
    </p:spTree>
    <p:extLst>
      <p:ext uri="{BB962C8B-B14F-4D97-AF65-F5344CB8AC3E}">
        <p14:creationId xmlns:p14="http://schemas.microsoft.com/office/powerpoint/2010/main" val="94686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1986;p34">
            <a:extLst>
              <a:ext uri="{FF2B5EF4-FFF2-40B4-BE49-F238E27FC236}">
                <a16:creationId xmlns:a16="http://schemas.microsoft.com/office/drawing/2014/main" id="{7B5C2CB5-9265-4B8F-AB3C-86D31E4539DE}"/>
              </a:ext>
            </a:extLst>
          </p:cNvPr>
          <p:cNvSpPr txBox="1">
            <a:spLocks/>
          </p:cNvSpPr>
          <p:nvPr/>
        </p:nvSpPr>
        <p:spPr>
          <a:xfrm flipH="1">
            <a:off x="0" y="0"/>
            <a:ext cx="9144000" cy="605356"/>
          </a:xfrm>
          <a:prstGeom prst="rect">
            <a:avLst/>
          </a:prstGeom>
          <a:solidFill>
            <a:srgbClr val="1877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60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4949"/>
              </a:buClr>
              <a:buSzPts val="1200"/>
              <a:buFont typeface="Red Hat Display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sym typeface="Red Hat Display"/>
              </a:rPr>
              <a:t>Reinvent Traditional </a:t>
            </a:r>
            <a:r>
              <a:rPr lang="en-US" sz="2500" dirty="0">
                <a:solidFill>
                  <a:srgbClr val="FFFFFF"/>
                </a:solidFill>
                <a:latin typeface="Montserrat" panose="00000500000000000000" pitchFamily="2" charset="0"/>
              </a:rPr>
              <a:t>Salon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sym typeface="Red Hat Display"/>
              </a:rPr>
              <a:t> </a:t>
            </a:r>
            <a:r>
              <a:rPr lang="en-US" sz="2500" dirty="0">
                <a:solidFill>
                  <a:srgbClr val="FFFFFF"/>
                </a:solidFill>
                <a:latin typeface="Montserrat" panose="00000500000000000000" pitchFamily="2" charset="0"/>
              </a:rPr>
              <a:t>in a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sym typeface="Red Hat Display"/>
              </a:rPr>
              <a:t> platform business</a:t>
            </a:r>
            <a:endParaRPr kumimoji="0" lang="en-GB" sz="2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sym typeface="Red Hat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FA29EE-DF1B-AB13-16F7-E1F7B3E9129E}"/>
              </a:ext>
            </a:extLst>
          </p:cNvPr>
          <p:cNvSpPr txBox="1"/>
          <p:nvPr/>
        </p:nvSpPr>
        <p:spPr>
          <a:xfrm>
            <a:off x="812642" y="2867721"/>
            <a:ext cx="1784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Montserrat" panose="00000500000000000000" pitchFamily="2" charset="0"/>
              </a:rPr>
              <a:t>Hairdresser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DBD9BE-D91C-E511-B748-8B0CE5FC1E40}"/>
              </a:ext>
            </a:extLst>
          </p:cNvPr>
          <p:cNvSpPr txBox="1"/>
          <p:nvPr/>
        </p:nvSpPr>
        <p:spPr>
          <a:xfrm>
            <a:off x="4051642" y="2867721"/>
            <a:ext cx="1497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Montserrat" panose="00000500000000000000" pitchFamily="2" charset="0"/>
              </a:rPr>
              <a:t>Beauty Salon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6B8BE-A289-5473-E7C0-84F7F9304CCD}"/>
              </a:ext>
            </a:extLst>
          </p:cNvPr>
          <p:cNvSpPr txBox="1"/>
          <p:nvPr/>
        </p:nvSpPr>
        <p:spPr>
          <a:xfrm>
            <a:off x="7217287" y="2867721"/>
            <a:ext cx="1497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Montserrat" panose="00000500000000000000" pitchFamily="2" charset="0"/>
              </a:rPr>
              <a:t>User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B511E1-C95C-0B6C-D15A-C3130AC9C7AB}"/>
              </a:ext>
            </a:extLst>
          </p:cNvPr>
          <p:cNvGrpSpPr/>
          <p:nvPr/>
        </p:nvGrpSpPr>
        <p:grpSpPr>
          <a:xfrm>
            <a:off x="604243" y="832127"/>
            <a:ext cx="2066522" cy="1784564"/>
            <a:chOff x="604243" y="832127"/>
            <a:chExt cx="2066522" cy="178456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92E07F2-1944-2CA8-D36C-18B713A26CCC}"/>
                </a:ext>
              </a:extLst>
            </p:cNvPr>
            <p:cNvSpPr/>
            <p:nvPr/>
          </p:nvSpPr>
          <p:spPr>
            <a:xfrm>
              <a:off x="745222" y="832127"/>
              <a:ext cx="1784564" cy="1784564"/>
            </a:xfrm>
            <a:prstGeom prst="ellipse">
              <a:avLst/>
            </a:prstGeom>
            <a:solidFill>
              <a:srgbClr val="1877F2">
                <a:alpha val="60000"/>
              </a:srgbClr>
            </a:solidFill>
            <a:ln>
              <a:solidFill>
                <a:srgbClr val="187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3B526F49-2283-AB52-A167-F03DEDAA57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243" y="913465"/>
              <a:ext cx="2066522" cy="1402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D93FBB8-916C-FAD5-AA70-4B6648E9EF14}"/>
              </a:ext>
            </a:extLst>
          </p:cNvPr>
          <p:cNvGrpSpPr/>
          <p:nvPr/>
        </p:nvGrpSpPr>
        <p:grpSpPr>
          <a:xfrm>
            <a:off x="3910867" y="832127"/>
            <a:ext cx="1784564" cy="1784564"/>
            <a:chOff x="3910867" y="832127"/>
            <a:chExt cx="1784564" cy="17845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252C70C-4A21-EF89-27CC-7BE90813E837}"/>
                </a:ext>
              </a:extLst>
            </p:cNvPr>
            <p:cNvSpPr/>
            <p:nvPr/>
          </p:nvSpPr>
          <p:spPr>
            <a:xfrm>
              <a:off x="3910867" y="832127"/>
              <a:ext cx="1784564" cy="1784564"/>
            </a:xfrm>
            <a:prstGeom prst="ellipse">
              <a:avLst/>
            </a:prstGeom>
            <a:solidFill>
              <a:srgbClr val="1877F2">
                <a:alpha val="60000"/>
              </a:srgbClr>
            </a:solidFill>
            <a:ln>
              <a:solidFill>
                <a:srgbClr val="187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25AEBB9F-4E9C-48A5-AD6B-C1DDA9D18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726" y="1178823"/>
              <a:ext cx="1137259" cy="1137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F05DAE-1B05-CADE-E063-E870481E3A5B}"/>
              </a:ext>
            </a:extLst>
          </p:cNvPr>
          <p:cNvGrpSpPr/>
          <p:nvPr/>
        </p:nvGrpSpPr>
        <p:grpSpPr>
          <a:xfrm>
            <a:off x="7065803" y="817147"/>
            <a:ext cx="1784564" cy="1799544"/>
            <a:chOff x="7065803" y="817147"/>
            <a:chExt cx="1784564" cy="179954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EE67DEE-92FD-E0D7-32AB-2B912F6FAF12}"/>
                </a:ext>
              </a:extLst>
            </p:cNvPr>
            <p:cNvSpPr/>
            <p:nvPr/>
          </p:nvSpPr>
          <p:spPr>
            <a:xfrm>
              <a:off x="7065803" y="832127"/>
              <a:ext cx="1784564" cy="1784564"/>
            </a:xfrm>
            <a:prstGeom prst="ellipse">
              <a:avLst/>
            </a:prstGeom>
            <a:solidFill>
              <a:srgbClr val="1877F2">
                <a:alpha val="60000"/>
              </a:srgbClr>
            </a:solidFill>
            <a:ln>
              <a:solidFill>
                <a:srgbClr val="187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6F4A8376-5348-87D6-0BF9-0FBCC6D6F0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920" y="817147"/>
              <a:ext cx="1464329" cy="1464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885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1986;p34">
            <a:extLst>
              <a:ext uri="{FF2B5EF4-FFF2-40B4-BE49-F238E27FC236}">
                <a16:creationId xmlns:a16="http://schemas.microsoft.com/office/drawing/2014/main" id="{7B5C2CB5-9265-4B8F-AB3C-86D31E4539DE}"/>
              </a:ext>
            </a:extLst>
          </p:cNvPr>
          <p:cNvSpPr txBox="1">
            <a:spLocks/>
          </p:cNvSpPr>
          <p:nvPr/>
        </p:nvSpPr>
        <p:spPr>
          <a:xfrm flipH="1">
            <a:off x="0" y="0"/>
            <a:ext cx="9144000" cy="605356"/>
          </a:xfrm>
          <a:prstGeom prst="rect">
            <a:avLst/>
          </a:prstGeom>
          <a:solidFill>
            <a:srgbClr val="1877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60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4949"/>
              </a:buClr>
              <a:buSzPts val="1200"/>
              <a:buFont typeface="Red Hat Display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sym typeface="Red Hat Display"/>
              </a:rPr>
              <a:t>Assignment Solution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9829635-6209-FCEC-E2B4-20FEFD097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19" y="1286308"/>
            <a:ext cx="2777562" cy="27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87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1986;p34">
            <a:extLst>
              <a:ext uri="{FF2B5EF4-FFF2-40B4-BE49-F238E27FC236}">
                <a16:creationId xmlns:a16="http://schemas.microsoft.com/office/drawing/2014/main" id="{7B5C2CB5-9265-4B8F-AB3C-86D31E4539DE}"/>
              </a:ext>
            </a:extLst>
          </p:cNvPr>
          <p:cNvSpPr txBox="1">
            <a:spLocks/>
          </p:cNvSpPr>
          <p:nvPr/>
        </p:nvSpPr>
        <p:spPr>
          <a:xfrm flipH="1">
            <a:off x="0" y="0"/>
            <a:ext cx="9144000" cy="605356"/>
          </a:xfrm>
          <a:prstGeom prst="rect">
            <a:avLst/>
          </a:prstGeom>
          <a:solidFill>
            <a:srgbClr val="1877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60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4949"/>
              </a:buClr>
              <a:buSzPts val="1200"/>
              <a:buFont typeface="Red Hat Display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sym typeface="Red Hat Display"/>
              </a:rPr>
              <a:t>Different ways to build a platform business</a:t>
            </a:r>
          </a:p>
        </p:txBody>
      </p: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76FF3DA9-BF98-6C8A-FB61-0F2204491480}"/>
              </a:ext>
            </a:extLst>
          </p:cNvPr>
          <p:cNvGraphicFramePr/>
          <p:nvPr/>
        </p:nvGraphicFramePr>
        <p:xfrm>
          <a:off x="0" y="836849"/>
          <a:ext cx="4425387" cy="3862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E361F5AB-5E3E-32FF-A651-7D10041A5253}"/>
              </a:ext>
            </a:extLst>
          </p:cNvPr>
          <p:cNvSpPr txBox="1"/>
          <p:nvPr/>
        </p:nvSpPr>
        <p:spPr>
          <a:xfrm>
            <a:off x="3856392" y="987319"/>
            <a:ext cx="36219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anose="00000500000000000000" pitchFamily="2" charset="0"/>
              </a:rPr>
              <a:t>Directly give User to Hairdresser.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7BBF0A-90C6-9503-6816-1B36E7855261}"/>
              </a:ext>
            </a:extLst>
          </p:cNvPr>
          <p:cNvSpPr txBox="1"/>
          <p:nvPr/>
        </p:nvSpPr>
        <p:spPr>
          <a:xfrm>
            <a:off x="3856391" y="1650347"/>
            <a:ext cx="38136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anose="00000500000000000000" pitchFamily="2" charset="0"/>
              </a:rPr>
              <a:t>Beauty salon charges platform fee from Hairdresser.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326373-8AE9-230A-B076-33DEE946F1EB}"/>
              </a:ext>
            </a:extLst>
          </p:cNvPr>
          <p:cNvSpPr txBox="1"/>
          <p:nvPr/>
        </p:nvSpPr>
        <p:spPr>
          <a:xfrm>
            <a:off x="3856392" y="2474218"/>
            <a:ext cx="35694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anose="00000500000000000000" pitchFamily="2" charset="0"/>
              </a:rPr>
              <a:t>Beauty salon charges platform cut from the Hairdresser.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59986F-FB93-92E5-C78E-64C8737180E7}"/>
              </a:ext>
            </a:extLst>
          </p:cNvPr>
          <p:cNvSpPr txBox="1"/>
          <p:nvPr/>
        </p:nvSpPr>
        <p:spPr>
          <a:xfrm>
            <a:off x="3856392" y="3298089"/>
            <a:ext cx="4145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anose="00000500000000000000" pitchFamily="2" charset="0"/>
              </a:rPr>
              <a:t>The Beauty salon takes a cut both from the Hairdresser and the user.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5984B9-F762-3BE3-26E5-9E41E5B24B70}"/>
              </a:ext>
            </a:extLst>
          </p:cNvPr>
          <p:cNvSpPr txBox="1"/>
          <p:nvPr/>
        </p:nvSpPr>
        <p:spPr>
          <a:xfrm>
            <a:off x="3856393" y="4245958"/>
            <a:ext cx="39025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anose="00000500000000000000" pitchFamily="2" charset="0"/>
              </a:rPr>
              <a:t>Subscription Fees from both sides.</a:t>
            </a:r>
          </a:p>
        </p:txBody>
      </p:sp>
    </p:spTree>
    <p:extLst>
      <p:ext uri="{BB962C8B-B14F-4D97-AF65-F5344CB8AC3E}">
        <p14:creationId xmlns:p14="http://schemas.microsoft.com/office/powerpoint/2010/main" val="134394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  <p:bldP spid="35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1986;p34">
            <a:extLst>
              <a:ext uri="{FF2B5EF4-FFF2-40B4-BE49-F238E27FC236}">
                <a16:creationId xmlns:a16="http://schemas.microsoft.com/office/drawing/2014/main" id="{7B5C2CB5-9265-4B8F-AB3C-86D31E4539DE}"/>
              </a:ext>
            </a:extLst>
          </p:cNvPr>
          <p:cNvSpPr txBox="1">
            <a:spLocks/>
          </p:cNvSpPr>
          <p:nvPr/>
        </p:nvSpPr>
        <p:spPr>
          <a:xfrm flipH="1">
            <a:off x="0" y="0"/>
            <a:ext cx="9144000" cy="605356"/>
          </a:xfrm>
          <a:prstGeom prst="rect">
            <a:avLst/>
          </a:prstGeom>
          <a:solidFill>
            <a:srgbClr val="1877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60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4949"/>
              </a:buClr>
              <a:buSzPts val="1200"/>
              <a:buFont typeface="Red Hat Display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sym typeface="Red Hat Display"/>
              </a:rPr>
              <a:t>Different ways to build a platform business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CC28EE8-8E01-0322-C7E3-065AFB6BCB38}"/>
              </a:ext>
            </a:extLst>
          </p:cNvPr>
          <p:cNvCxnSpPr>
            <a:cxnSpLocks/>
          </p:cNvCxnSpPr>
          <p:nvPr/>
        </p:nvCxnSpPr>
        <p:spPr>
          <a:xfrm>
            <a:off x="2476926" y="2673886"/>
            <a:ext cx="1365224" cy="1034893"/>
          </a:xfrm>
          <a:prstGeom prst="straightConnector1">
            <a:avLst/>
          </a:prstGeom>
          <a:ln w="28575">
            <a:solidFill>
              <a:srgbClr val="1877F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D161C2A-FFB2-C2D6-046D-7933FFE0A8CA}"/>
              </a:ext>
            </a:extLst>
          </p:cNvPr>
          <p:cNvCxnSpPr>
            <a:cxnSpLocks/>
          </p:cNvCxnSpPr>
          <p:nvPr/>
        </p:nvCxnSpPr>
        <p:spPr>
          <a:xfrm>
            <a:off x="2652361" y="2492134"/>
            <a:ext cx="1356030" cy="1034514"/>
          </a:xfrm>
          <a:prstGeom prst="straightConnector1">
            <a:avLst/>
          </a:prstGeom>
          <a:ln w="28575">
            <a:solidFill>
              <a:srgbClr val="1877F2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0F489-1BFF-68CA-0B14-1A673311452F}"/>
              </a:ext>
            </a:extLst>
          </p:cNvPr>
          <p:cNvGrpSpPr/>
          <p:nvPr/>
        </p:nvGrpSpPr>
        <p:grpSpPr>
          <a:xfrm>
            <a:off x="1504940" y="1578170"/>
            <a:ext cx="1182677" cy="1021311"/>
            <a:chOff x="1504940" y="1578170"/>
            <a:chExt cx="1182677" cy="102131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04E5BDF-0B91-43F6-AD31-C8B68C5F958A}"/>
                </a:ext>
              </a:extLst>
            </p:cNvPr>
            <p:cNvSpPr/>
            <p:nvPr/>
          </p:nvSpPr>
          <p:spPr>
            <a:xfrm>
              <a:off x="1585624" y="1578170"/>
              <a:ext cx="1021311" cy="1021311"/>
            </a:xfrm>
            <a:prstGeom prst="ellipse">
              <a:avLst/>
            </a:prstGeom>
            <a:solidFill>
              <a:srgbClr val="1877F2">
                <a:alpha val="60000"/>
              </a:srgbClr>
            </a:solidFill>
            <a:ln>
              <a:solidFill>
                <a:srgbClr val="187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55D1119F-F5DF-101B-41CC-54A0182CB6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940" y="1652575"/>
              <a:ext cx="1182677" cy="802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79EE8EA-EBA4-2747-01CA-1A386F292402}"/>
              </a:ext>
            </a:extLst>
          </p:cNvPr>
          <p:cNvGrpSpPr/>
          <p:nvPr/>
        </p:nvGrpSpPr>
        <p:grpSpPr>
          <a:xfrm>
            <a:off x="4086415" y="3275082"/>
            <a:ext cx="1021311" cy="1021311"/>
            <a:chOff x="4086415" y="3275082"/>
            <a:chExt cx="1021311" cy="102131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8C86AF1-9662-FF29-73D8-488C8E608E59}"/>
                </a:ext>
              </a:extLst>
            </p:cNvPr>
            <p:cNvSpPr/>
            <p:nvPr/>
          </p:nvSpPr>
          <p:spPr>
            <a:xfrm>
              <a:off x="4086415" y="3275082"/>
              <a:ext cx="1021311" cy="1021311"/>
            </a:xfrm>
            <a:prstGeom prst="ellipse">
              <a:avLst/>
            </a:prstGeom>
            <a:solidFill>
              <a:srgbClr val="1877F2">
                <a:alpha val="60000"/>
              </a:srgbClr>
            </a:solidFill>
            <a:ln>
              <a:solidFill>
                <a:srgbClr val="187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88AE5F20-F3C0-BF86-ABE3-1C9FEA368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072" y="3443310"/>
              <a:ext cx="650857" cy="650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F4320-7A19-A8C8-54F3-6689A18A888C}"/>
              </a:ext>
            </a:extLst>
          </p:cNvPr>
          <p:cNvGrpSpPr/>
          <p:nvPr/>
        </p:nvGrpSpPr>
        <p:grpSpPr>
          <a:xfrm>
            <a:off x="6138855" y="1527416"/>
            <a:ext cx="1021311" cy="1072619"/>
            <a:chOff x="6138855" y="1527416"/>
            <a:chExt cx="1021311" cy="107261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D8028AF-F698-BA8E-E91F-C4DFB1A3C70D}"/>
                </a:ext>
              </a:extLst>
            </p:cNvPr>
            <p:cNvSpPr/>
            <p:nvPr/>
          </p:nvSpPr>
          <p:spPr>
            <a:xfrm>
              <a:off x="6138855" y="1578724"/>
              <a:ext cx="1021311" cy="1021311"/>
            </a:xfrm>
            <a:prstGeom prst="ellipse">
              <a:avLst/>
            </a:prstGeom>
            <a:solidFill>
              <a:srgbClr val="1877F2">
                <a:alpha val="60000"/>
              </a:srgbClr>
            </a:solidFill>
            <a:ln>
              <a:solidFill>
                <a:srgbClr val="187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AA02D6EF-D7E3-8B6B-157D-D23F8EF2E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0267" y="1527416"/>
              <a:ext cx="838040" cy="838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5AF544-460A-B91E-CDE0-87A8699404B0}"/>
              </a:ext>
            </a:extLst>
          </p:cNvPr>
          <p:cNvCxnSpPr>
            <a:cxnSpLocks/>
          </p:cNvCxnSpPr>
          <p:nvPr/>
        </p:nvCxnSpPr>
        <p:spPr>
          <a:xfrm>
            <a:off x="2813582" y="1885159"/>
            <a:ext cx="3040120" cy="14934"/>
          </a:xfrm>
          <a:prstGeom prst="straightConnector1">
            <a:avLst/>
          </a:prstGeom>
          <a:ln w="28575">
            <a:solidFill>
              <a:srgbClr val="1877F2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DB322D4-CEBF-508A-EDC0-E6F3649CB664}"/>
              </a:ext>
            </a:extLst>
          </p:cNvPr>
          <p:cNvCxnSpPr>
            <a:cxnSpLocks/>
          </p:cNvCxnSpPr>
          <p:nvPr/>
        </p:nvCxnSpPr>
        <p:spPr>
          <a:xfrm>
            <a:off x="2813582" y="2139745"/>
            <a:ext cx="3069645" cy="17518"/>
          </a:xfrm>
          <a:prstGeom prst="straightConnector1">
            <a:avLst/>
          </a:prstGeom>
          <a:ln w="28575">
            <a:solidFill>
              <a:srgbClr val="1877F2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9AF2F4-83FF-305D-FDC4-4E3557693CFE}"/>
              </a:ext>
            </a:extLst>
          </p:cNvPr>
          <p:cNvCxnSpPr>
            <a:cxnSpLocks/>
          </p:cNvCxnSpPr>
          <p:nvPr/>
        </p:nvCxnSpPr>
        <p:spPr>
          <a:xfrm flipV="1">
            <a:off x="5254798" y="2673074"/>
            <a:ext cx="1205659" cy="1035705"/>
          </a:xfrm>
          <a:prstGeom prst="straightConnector1">
            <a:avLst/>
          </a:prstGeom>
          <a:ln w="28575">
            <a:solidFill>
              <a:srgbClr val="1877F2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C78CAB6-4270-4056-3B6D-1E3B7BEA8DA3}"/>
              </a:ext>
            </a:extLst>
          </p:cNvPr>
          <p:cNvCxnSpPr>
            <a:cxnSpLocks/>
          </p:cNvCxnSpPr>
          <p:nvPr/>
        </p:nvCxnSpPr>
        <p:spPr>
          <a:xfrm flipV="1">
            <a:off x="5404983" y="2887685"/>
            <a:ext cx="1205659" cy="1035705"/>
          </a:xfrm>
          <a:prstGeom prst="straightConnector1">
            <a:avLst/>
          </a:prstGeom>
          <a:ln w="28575">
            <a:solidFill>
              <a:srgbClr val="1877F2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75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1986;p34">
            <a:extLst>
              <a:ext uri="{FF2B5EF4-FFF2-40B4-BE49-F238E27FC236}">
                <a16:creationId xmlns:a16="http://schemas.microsoft.com/office/drawing/2014/main" id="{7B5C2CB5-9265-4B8F-AB3C-86D31E4539DE}"/>
              </a:ext>
            </a:extLst>
          </p:cNvPr>
          <p:cNvSpPr txBox="1">
            <a:spLocks/>
          </p:cNvSpPr>
          <p:nvPr/>
        </p:nvSpPr>
        <p:spPr>
          <a:xfrm flipH="1">
            <a:off x="0" y="0"/>
            <a:ext cx="9144000" cy="605356"/>
          </a:xfrm>
          <a:prstGeom prst="rect">
            <a:avLst/>
          </a:prstGeom>
          <a:solidFill>
            <a:srgbClr val="1877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60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4949"/>
              </a:buClr>
              <a:buSzPts val="1200"/>
              <a:buFont typeface="Red Hat Display"/>
              <a:buNone/>
              <a:tabLst/>
              <a:defRPr/>
            </a:pPr>
            <a:r>
              <a:rPr lang="en-US" sz="2500" dirty="0">
                <a:solidFill>
                  <a:srgbClr val="FFFFFF"/>
                </a:solidFill>
                <a:latin typeface="Montserrat" panose="00000500000000000000" pitchFamily="2" charset="0"/>
              </a:rPr>
              <a:t>1. L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sym typeface="Red Hat Display"/>
              </a:rPr>
              <a:t>inear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sym typeface="Red Hat Display"/>
              </a:rPr>
              <a:t> or Pipeline Model</a:t>
            </a:r>
            <a:endParaRPr kumimoji="0" lang="en-GB" sz="2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sym typeface="Red Hat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FA29EE-DF1B-AB13-16F7-E1F7B3E9129E}"/>
              </a:ext>
            </a:extLst>
          </p:cNvPr>
          <p:cNvSpPr txBox="1"/>
          <p:nvPr/>
        </p:nvSpPr>
        <p:spPr>
          <a:xfrm>
            <a:off x="750520" y="2634815"/>
            <a:ext cx="1497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Montserrat" panose="00000500000000000000" pitchFamily="2" charset="0"/>
              </a:rPr>
              <a:t>Hairdresser</a:t>
            </a:r>
          </a:p>
          <a:p>
            <a:pPr algn="ctr"/>
            <a:r>
              <a:rPr lang="en-US" sz="1600" dirty="0">
                <a:latin typeface="Montserrat" panose="00000500000000000000" pitchFamily="2" charset="0"/>
              </a:rPr>
              <a:t>(Supply)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DBD9BE-D91C-E511-B748-8B0CE5FC1E40}"/>
              </a:ext>
            </a:extLst>
          </p:cNvPr>
          <p:cNvSpPr txBox="1"/>
          <p:nvPr/>
        </p:nvSpPr>
        <p:spPr>
          <a:xfrm>
            <a:off x="3735360" y="2642630"/>
            <a:ext cx="20094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Montserrat" panose="00000500000000000000" pitchFamily="2" charset="0"/>
              </a:rPr>
              <a:t>Beauty Salon</a:t>
            </a:r>
          </a:p>
          <a:p>
            <a:pPr algn="ctr"/>
            <a:r>
              <a:rPr lang="en-US" sz="1600" dirty="0">
                <a:latin typeface="Montserrat" panose="00000500000000000000" pitchFamily="2" charset="0"/>
              </a:rPr>
              <a:t>(Intermediary)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6B8BE-A289-5473-E7C0-84F7F9304CCD}"/>
              </a:ext>
            </a:extLst>
          </p:cNvPr>
          <p:cNvSpPr txBox="1"/>
          <p:nvPr/>
        </p:nvSpPr>
        <p:spPr>
          <a:xfrm>
            <a:off x="7146286" y="2634814"/>
            <a:ext cx="1497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Montserrat" panose="00000500000000000000" pitchFamily="2" charset="0"/>
              </a:rPr>
              <a:t>User</a:t>
            </a:r>
          </a:p>
          <a:p>
            <a:pPr algn="ctr"/>
            <a:r>
              <a:rPr lang="en-US" sz="1600" dirty="0">
                <a:latin typeface="Montserrat" panose="00000500000000000000" pitchFamily="2" charset="0"/>
              </a:rPr>
              <a:t>(Demand)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329EA35-1E6C-D7D7-1C3A-C0FA058401AA}"/>
              </a:ext>
            </a:extLst>
          </p:cNvPr>
          <p:cNvCxnSpPr>
            <a:cxnSpLocks/>
          </p:cNvCxnSpPr>
          <p:nvPr/>
        </p:nvCxnSpPr>
        <p:spPr>
          <a:xfrm>
            <a:off x="2398731" y="2172677"/>
            <a:ext cx="1594162" cy="0"/>
          </a:xfrm>
          <a:prstGeom prst="straightConnector1">
            <a:avLst/>
          </a:prstGeom>
          <a:ln w="28575">
            <a:solidFill>
              <a:srgbClr val="1877F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89009A-875D-C18A-BB6B-8A96124BEB17}"/>
              </a:ext>
            </a:extLst>
          </p:cNvPr>
          <p:cNvCxnSpPr>
            <a:cxnSpLocks/>
          </p:cNvCxnSpPr>
          <p:nvPr/>
        </p:nvCxnSpPr>
        <p:spPr>
          <a:xfrm>
            <a:off x="5531617" y="2172677"/>
            <a:ext cx="1614669" cy="0"/>
          </a:xfrm>
          <a:prstGeom prst="straightConnector1">
            <a:avLst/>
          </a:prstGeom>
          <a:ln w="28575">
            <a:solidFill>
              <a:srgbClr val="1877F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4C92A7A-CF29-C3E9-7EC8-0FD24489F20F}"/>
              </a:ext>
            </a:extLst>
          </p:cNvPr>
          <p:cNvSpPr/>
          <p:nvPr/>
        </p:nvSpPr>
        <p:spPr>
          <a:xfrm>
            <a:off x="1484923" y="1138159"/>
            <a:ext cx="6385169" cy="375138"/>
          </a:xfrm>
          <a:custGeom>
            <a:avLst/>
            <a:gdLst>
              <a:gd name="connsiteX0" fmla="*/ 7815 w 6385169"/>
              <a:gd name="connsiteY0" fmla="*/ 578339 h 578339"/>
              <a:gd name="connsiteX1" fmla="*/ 0 w 6385169"/>
              <a:gd name="connsiteY1" fmla="*/ 0 h 578339"/>
              <a:gd name="connsiteX2" fmla="*/ 6369539 w 6385169"/>
              <a:gd name="connsiteY2" fmla="*/ 15631 h 578339"/>
              <a:gd name="connsiteX3" fmla="*/ 6385169 w 6385169"/>
              <a:gd name="connsiteY3" fmla="*/ 547077 h 57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5169" h="578339">
                <a:moveTo>
                  <a:pt x="7815" y="578339"/>
                </a:moveTo>
                <a:lnTo>
                  <a:pt x="0" y="0"/>
                </a:lnTo>
                <a:lnTo>
                  <a:pt x="6369539" y="15631"/>
                </a:lnTo>
                <a:lnTo>
                  <a:pt x="6385169" y="547077"/>
                </a:lnTo>
              </a:path>
            </a:pathLst>
          </a:custGeom>
          <a:noFill/>
          <a:ln>
            <a:solidFill>
              <a:srgbClr val="1877F2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700215-32C7-4D0F-A93D-107B99D2E040}"/>
              </a:ext>
            </a:extLst>
          </p:cNvPr>
          <p:cNvSpPr txBox="1"/>
          <p:nvPr/>
        </p:nvSpPr>
        <p:spPr>
          <a:xfrm>
            <a:off x="2782531" y="816703"/>
            <a:ext cx="38729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Montserrat" panose="00000500000000000000" pitchFamily="2" charset="0"/>
              </a:rPr>
              <a:t>Disintermediation or Leakage risk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BF77BE-CE2B-26C5-CAD4-308F979F4F1D}"/>
              </a:ext>
            </a:extLst>
          </p:cNvPr>
          <p:cNvSpPr txBox="1"/>
          <p:nvPr/>
        </p:nvSpPr>
        <p:spPr>
          <a:xfrm>
            <a:off x="139670" y="3454817"/>
            <a:ext cx="86223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anose="00000500000000000000" pitchFamily="2" charset="0"/>
              </a:rPr>
              <a:t>The beauty salon will hire an independent Hairdresser and rent them out to Users.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414BB3-9C61-3848-B204-06D9D6E2A04D}"/>
              </a:ext>
            </a:extLst>
          </p:cNvPr>
          <p:cNvSpPr txBox="1"/>
          <p:nvPr/>
        </p:nvSpPr>
        <p:spPr>
          <a:xfrm>
            <a:off x="139670" y="3838707"/>
            <a:ext cx="72197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anose="00000500000000000000" pitchFamily="2" charset="0"/>
              </a:rPr>
              <a:t>But this model has one major risk of bypassing, also called platform leakage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DAC7BF-2AFB-E3DB-F598-22A1750D5CC4}"/>
              </a:ext>
            </a:extLst>
          </p:cNvPr>
          <p:cNvGrpSpPr/>
          <p:nvPr/>
        </p:nvGrpSpPr>
        <p:grpSpPr>
          <a:xfrm>
            <a:off x="958171" y="1563400"/>
            <a:ext cx="1182677" cy="1021311"/>
            <a:chOff x="958171" y="1563400"/>
            <a:chExt cx="1182677" cy="102131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C21656F-BA85-D2DC-3DCF-776EFBBC802F}"/>
                </a:ext>
              </a:extLst>
            </p:cNvPr>
            <p:cNvSpPr/>
            <p:nvPr/>
          </p:nvSpPr>
          <p:spPr>
            <a:xfrm>
              <a:off x="1038855" y="1563400"/>
              <a:ext cx="1021311" cy="1021311"/>
            </a:xfrm>
            <a:prstGeom prst="ellipse">
              <a:avLst/>
            </a:prstGeom>
            <a:solidFill>
              <a:srgbClr val="1877F2">
                <a:alpha val="60000"/>
              </a:srgbClr>
            </a:solidFill>
            <a:ln>
              <a:solidFill>
                <a:srgbClr val="187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D6F60E0B-A5ED-ECFB-7921-53071CF9F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171" y="1644739"/>
              <a:ext cx="1182677" cy="802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C5C858F-BDC7-FFE7-5A2F-7E2E58E6D819}"/>
              </a:ext>
            </a:extLst>
          </p:cNvPr>
          <p:cNvGrpSpPr/>
          <p:nvPr/>
        </p:nvGrpSpPr>
        <p:grpSpPr>
          <a:xfrm>
            <a:off x="4204500" y="1563400"/>
            <a:ext cx="1021311" cy="1021311"/>
            <a:chOff x="4204500" y="1563400"/>
            <a:chExt cx="1021311" cy="102131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6BED145-CED8-2F14-10BD-C2A6A2280430}"/>
                </a:ext>
              </a:extLst>
            </p:cNvPr>
            <p:cNvSpPr/>
            <p:nvPr/>
          </p:nvSpPr>
          <p:spPr>
            <a:xfrm>
              <a:off x="4204500" y="1563400"/>
              <a:ext cx="1021311" cy="1021311"/>
            </a:xfrm>
            <a:prstGeom prst="ellipse">
              <a:avLst/>
            </a:prstGeom>
            <a:solidFill>
              <a:srgbClr val="1877F2">
                <a:alpha val="60000"/>
              </a:srgbClr>
            </a:solidFill>
            <a:ln>
              <a:solidFill>
                <a:srgbClr val="187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4" name="Picture 6">
              <a:extLst>
                <a:ext uri="{FF2B5EF4-FFF2-40B4-BE49-F238E27FC236}">
                  <a16:creationId xmlns:a16="http://schemas.microsoft.com/office/drawing/2014/main" id="{52330942-29BC-04CE-5E99-48E44CA402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869" y="1731481"/>
              <a:ext cx="650857" cy="650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3FC1C2-05B5-D94C-F80A-E0B84281426F}"/>
              </a:ext>
            </a:extLst>
          </p:cNvPr>
          <p:cNvGrpSpPr/>
          <p:nvPr/>
        </p:nvGrpSpPr>
        <p:grpSpPr>
          <a:xfrm>
            <a:off x="7359436" y="1539143"/>
            <a:ext cx="1021311" cy="1045568"/>
            <a:chOff x="7359436" y="1539143"/>
            <a:chExt cx="1021311" cy="104556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477CFE1-4EBD-1660-8F1A-59F6564770C4}"/>
                </a:ext>
              </a:extLst>
            </p:cNvPr>
            <p:cNvSpPr/>
            <p:nvPr/>
          </p:nvSpPr>
          <p:spPr>
            <a:xfrm>
              <a:off x="7359436" y="1563400"/>
              <a:ext cx="1021311" cy="1021311"/>
            </a:xfrm>
            <a:prstGeom prst="ellipse">
              <a:avLst/>
            </a:prstGeom>
            <a:solidFill>
              <a:srgbClr val="1877F2">
                <a:alpha val="60000"/>
              </a:srgbClr>
            </a:solidFill>
            <a:ln>
              <a:solidFill>
                <a:srgbClr val="187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5" name="Picture 8">
              <a:extLst>
                <a:ext uri="{FF2B5EF4-FFF2-40B4-BE49-F238E27FC236}">
                  <a16:creationId xmlns:a16="http://schemas.microsoft.com/office/drawing/2014/main" id="{A164D4BF-6703-5321-25A5-2C01AF08D2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5980" y="1539143"/>
              <a:ext cx="838040" cy="838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980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4" grpId="0" animBg="1"/>
      <p:bldP spid="15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1986;p34">
            <a:extLst>
              <a:ext uri="{FF2B5EF4-FFF2-40B4-BE49-F238E27FC236}">
                <a16:creationId xmlns:a16="http://schemas.microsoft.com/office/drawing/2014/main" id="{7B5C2CB5-9265-4B8F-AB3C-86D31E4539DE}"/>
              </a:ext>
            </a:extLst>
          </p:cNvPr>
          <p:cNvSpPr txBox="1">
            <a:spLocks/>
          </p:cNvSpPr>
          <p:nvPr/>
        </p:nvSpPr>
        <p:spPr>
          <a:xfrm flipH="1">
            <a:off x="0" y="0"/>
            <a:ext cx="9144000" cy="605356"/>
          </a:xfrm>
          <a:prstGeom prst="rect">
            <a:avLst/>
          </a:prstGeom>
          <a:solidFill>
            <a:srgbClr val="1877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60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4949"/>
              </a:buClr>
              <a:buSzPts val="1200"/>
              <a:buFont typeface="Red Hat Display"/>
              <a:buNone/>
              <a:tabLst/>
              <a:defRPr/>
            </a:pPr>
            <a:r>
              <a:rPr lang="en-US" sz="2500" dirty="0">
                <a:solidFill>
                  <a:srgbClr val="FFFFFF"/>
                </a:solidFill>
                <a:latin typeface="Montserrat" panose="00000500000000000000" pitchFamily="2" charset="0"/>
              </a:rPr>
              <a:t>2. Listing Fee Model</a:t>
            </a:r>
            <a:endParaRPr kumimoji="0" lang="en-GB" sz="2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sym typeface="Red Hat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FA29EE-DF1B-AB13-16F7-E1F7B3E9129E}"/>
              </a:ext>
            </a:extLst>
          </p:cNvPr>
          <p:cNvSpPr txBox="1"/>
          <p:nvPr/>
        </p:nvSpPr>
        <p:spPr>
          <a:xfrm>
            <a:off x="160752" y="1697232"/>
            <a:ext cx="14974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latin typeface="Montserrat" panose="00000500000000000000" pitchFamily="2" charset="0"/>
              </a:rPr>
              <a:t>Hairdresser</a:t>
            </a:r>
          </a:p>
          <a:p>
            <a:pPr algn="ctr"/>
            <a:r>
              <a:rPr lang="en-US" sz="1500" b="1" dirty="0">
                <a:latin typeface="Montserrat" panose="00000500000000000000" pitchFamily="2" charset="0"/>
              </a:rPr>
              <a:t>(Supply)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DBD9BE-D91C-E511-B748-8B0CE5FC1E40}"/>
              </a:ext>
            </a:extLst>
          </p:cNvPr>
          <p:cNvSpPr txBox="1"/>
          <p:nvPr/>
        </p:nvSpPr>
        <p:spPr>
          <a:xfrm>
            <a:off x="3878444" y="4179455"/>
            <a:ext cx="200940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latin typeface="Montserrat" panose="00000500000000000000" pitchFamily="2" charset="0"/>
              </a:rPr>
              <a:t>Beauty Salon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6B8BE-A289-5473-E7C0-84F7F9304CCD}"/>
              </a:ext>
            </a:extLst>
          </p:cNvPr>
          <p:cNvSpPr txBox="1"/>
          <p:nvPr/>
        </p:nvSpPr>
        <p:spPr>
          <a:xfrm>
            <a:off x="7066493" y="1685169"/>
            <a:ext cx="14974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latin typeface="Montserrat" panose="00000500000000000000" pitchFamily="2" charset="0"/>
              </a:rPr>
              <a:t>User</a:t>
            </a:r>
          </a:p>
          <a:p>
            <a:pPr algn="ctr"/>
            <a:r>
              <a:rPr lang="en-US" sz="1500" b="1" dirty="0">
                <a:latin typeface="Montserrat" panose="00000500000000000000" pitchFamily="2" charset="0"/>
              </a:rPr>
              <a:t>(Demand)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329EA35-1E6C-D7D7-1C3A-C0FA058401AA}"/>
              </a:ext>
            </a:extLst>
          </p:cNvPr>
          <p:cNvCxnSpPr>
            <a:cxnSpLocks/>
          </p:cNvCxnSpPr>
          <p:nvPr/>
        </p:nvCxnSpPr>
        <p:spPr>
          <a:xfrm>
            <a:off x="2511075" y="2533209"/>
            <a:ext cx="1365224" cy="1034893"/>
          </a:xfrm>
          <a:prstGeom prst="straightConnector1">
            <a:avLst/>
          </a:prstGeom>
          <a:ln w="28575">
            <a:solidFill>
              <a:srgbClr val="1877F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5414BB3-9C61-3848-B204-06D9D6E2A04D}"/>
              </a:ext>
            </a:extLst>
          </p:cNvPr>
          <p:cNvSpPr txBox="1"/>
          <p:nvPr/>
        </p:nvSpPr>
        <p:spPr>
          <a:xfrm>
            <a:off x="156645" y="675437"/>
            <a:ext cx="8830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The platform (Beauty Salon) charges a fee from hairdressers on their listings and connects them with customers.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975CFB-002F-E127-AAB7-1E525A41FC3C}"/>
              </a:ext>
            </a:extLst>
          </p:cNvPr>
          <p:cNvSpPr txBox="1"/>
          <p:nvPr/>
        </p:nvSpPr>
        <p:spPr>
          <a:xfrm>
            <a:off x="36865" y="4653900"/>
            <a:ext cx="73386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The platform Gets out of the way after connecting the Hairdresser with the User.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3AD4D2-A2A5-762F-F6F2-949D027A67F1}"/>
              </a:ext>
            </a:extLst>
          </p:cNvPr>
          <p:cNvSpPr txBox="1"/>
          <p:nvPr/>
        </p:nvSpPr>
        <p:spPr>
          <a:xfrm>
            <a:off x="1944201" y="3167464"/>
            <a:ext cx="160948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Montserrat" panose="00000500000000000000" pitchFamily="2" charset="0"/>
              </a:rPr>
              <a:t>Listing Fee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2047EA-313A-A938-3674-183B12CD6702}"/>
              </a:ext>
            </a:extLst>
          </p:cNvPr>
          <p:cNvGrpSpPr/>
          <p:nvPr/>
        </p:nvGrpSpPr>
        <p:grpSpPr>
          <a:xfrm>
            <a:off x="1539089" y="1437493"/>
            <a:ext cx="1182677" cy="1021311"/>
            <a:chOff x="1539089" y="1437493"/>
            <a:chExt cx="1182677" cy="102131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C21656F-BA85-D2DC-3DCF-776EFBBC802F}"/>
                </a:ext>
              </a:extLst>
            </p:cNvPr>
            <p:cNvSpPr/>
            <p:nvPr/>
          </p:nvSpPr>
          <p:spPr>
            <a:xfrm>
              <a:off x="1619773" y="1437493"/>
              <a:ext cx="1021311" cy="1021311"/>
            </a:xfrm>
            <a:prstGeom prst="ellipse">
              <a:avLst/>
            </a:prstGeom>
            <a:solidFill>
              <a:srgbClr val="1877F2">
                <a:alpha val="60000"/>
              </a:srgbClr>
            </a:solidFill>
            <a:ln>
              <a:solidFill>
                <a:srgbClr val="187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CE0E1B92-5F68-A084-2C37-B225A5D3B1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089" y="1511898"/>
              <a:ext cx="1182677" cy="802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7CCB82-7A4D-3145-CA0C-6B084F9C3D92}"/>
              </a:ext>
            </a:extLst>
          </p:cNvPr>
          <p:cNvGrpSpPr/>
          <p:nvPr/>
        </p:nvGrpSpPr>
        <p:grpSpPr>
          <a:xfrm>
            <a:off x="4120564" y="3134405"/>
            <a:ext cx="1021311" cy="1021311"/>
            <a:chOff x="4120564" y="3134405"/>
            <a:chExt cx="1021311" cy="102131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6BED145-CED8-2F14-10BD-C2A6A2280430}"/>
                </a:ext>
              </a:extLst>
            </p:cNvPr>
            <p:cNvSpPr/>
            <p:nvPr/>
          </p:nvSpPr>
          <p:spPr>
            <a:xfrm>
              <a:off x="4120564" y="3134405"/>
              <a:ext cx="1021311" cy="1021311"/>
            </a:xfrm>
            <a:prstGeom prst="ellipse">
              <a:avLst/>
            </a:prstGeom>
            <a:solidFill>
              <a:srgbClr val="1877F2">
                <a:alpha val="60000"/>
              </a:srgbClr>
            </a:solidFill>
            <a:ln>
              <a:solidFill>
                <a:srgbClr val="187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4102" name="Picture 6">
              <a:extLst>
                <a:ext uri="{FF2B5EF4-FFF2-40B4-BE49-F238E27FC236}">
                  <a16:creationId xmlns:a16="http://schemas.microsoft.com/office/drawing/2014/main" id="{487E94D8-7F07-5390-EAE9-EEBCFAF60A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221" y="3302633"/>
              <a:ext cx="650857" cy="650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E70531-E6B0-15D1-67B7-6404348966CE}"/>
              </a:ext>
            </a:extLst>
          </p:cNvPr>
          <p:cNvGrpSpPr/>
          <p:nvPr/>
        </p:nvGrpSpPr>
        <p:grpSpPr>
          <a:xfrm>
            <a:off x="6173004" y="1386739"/>
            <a:ext cx="1021311" cy="1072619"/>
            <a:chOff x="6173004" y="1386739"/>
            <a:chExt cx="1021311" cy="107261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477CFE1-4EBD-1660-8F1A-59F6564770C4}"/>
                </a:ext>
              </a:extLst>
            </p:cNvPr>
            <p:cNvSpPr/>
            <p:nvPr/>
          </p:nvSpPr>
          <p:spPr>
            <a:xfrm>
              <a:off x="6173004" y="1438047"/>
              <a:ext cx="1021311" cy="1021311"/>
            </a:xfrm>
            <a:prstGeom prst="ellipse">
              <a:avLst/>
            </a:prstGeom>
            <a:solidFill>
              <a:srgbClr val="1877F2">
                <a:alpha val="60000"/>
              </a:srgbClr>
            </a:solidFill>
            <a:ln>
              <a:solidFill>
                <a:srgbClr val="187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4104" name="Picture 8">
              <a:extLst>
                <a:ext uri="{FF2B5EF4-FFF2-40B4-BE49-F238E27FC236}">
                  <a16:creationId xmlns:a16="http://schemas.microsoft.com/office/drawing/2014/main" id="{CAA52D4D-755A-4C9F-E980-685FEBA033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416" y="1386739"/>
              <a:ext cx="838040" cy="838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85F60FF-6323-E95E-90A6-20FD6216FBF3}"/>
              </a:ext>
            </a:extLst>
          </p:cNvPr>
          <p:cNvCxnSpPr>
            <a:cxnSpLocks/>
          </p:cNvCxnSpPr>
          <p:nvPr/>
        </p:nvCxnSpPr>
        <p:spPr>
          <a:xfrm>
            <a:off x="2847731" y="1744482"/>
            <a:ext cx="3040120" cy="14934"/>
          </a:xfrm>
          <a:prstGeom prst="straightConnector1">
            <a:avLst/>
          </a:prstGeom>
          <a:ln w="28575">
            <a:solidFill>
              <a:srgbClr val="1877F2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FC95048-37B4-0610-5B18-503396E0D536}"/>
              </a:ext>
            </a:extLst>
          </p:cNvPr>
          <p:cNvCxnSpPr>
            <a:cxnSpLocks/>
          </p:cNvCxnSpPr>
          <p:nvPr/>
        </p:nvCxnSpPr>
        <p:spPr>
          <a:xfrm>
            <a:off x="2847731" y="1999068"/>
            <a:ext cx="3069645" cy="17518"/>
          </a:xfrm>
          <a:prstGeom prst="straightConnector1">
            <a:avLst/>
          </a:prstGeom>
          <a:ln w="28575">
            <a:solidFill>
              <a:srgbClr val="1877F2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2CF2FA2-456D-5156-D569-E043AB188A26}"/>
              </a:ext>
            </a:extLst>
          </p:cNvPr>
          <p:cNvSpPr txBox="1"/>
          <p:nvPr/>
        </p:nvSpPr>
        <p:spPr>
          <a:xfrm>
            <a:off x="2611439" y="1339398"/>
            <a:ext cx="35308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ontserrat" panose="00000500000000000000" pitchFamily="2" charset="0"/>
              </a:rPr>
              <a:t>Requirement + Budget + Platform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918888B-0AEA-A71B-FB19-E0AABD47016F}"/>
              </a:ext>
            </a:extLst>
          </p:cNvPr>
          <p:cNvCxnSpPr>
            <a:cxnSpLocks/>
          </p:cNvCxnSpPr>
          <p:nvPr/>
        </p:nvCxnSpPr>
        <p:spPr>
          <a:xfrm flipV="1">
            <a:off x="5288947" y="2532397"/>
            <a:ext cx="1205659" cy="1035705"/>
          </a:xfrm>
          <a:prstGeom prst="straightConnector1">
            <a:avLst/>
          </a:prstGeom>
          <a:ln w="28575">
            <a:solidFill>
              <a:srgbClr val="1877F2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114E5D2-AF90-17B4-96FC-2F0C70056ECA}"/>
              </a:ext>
            </a:extLst>
          </p:cNvPr>
          <p:cNvSpPr txBox="1"/>
          <p:nvPr/>
        </p:nvSpPr>
        <p:spPr>
          <a:xfrm>
            <a:off x="5779888" y="2960454"/>
            <a:ext cx="14294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Montserrat" panose="00000500000000000000" pitchFamily="2" charset="0"/>
              </a:rPr>
              <a:t>Market Access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5AF6F9-DBDF-594A-977F-5F0D70385DD7}"/>
              </a:ext>
            </a:extLst>
          </p:cNvPr>
          <p:cNvSpPr txBox="1"/>
          <p:nvPr/>
        </p:nvSpPr>
        <p:spPr>
          <a:xfrm>
            <a:off x="3961077" y="2020667"/>
            <a:ext cx="6765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ontserrat" panose="00000500000000000000" pitchFamily="2" charset="0"/>
              </a:rPr>
              <a:t>Offer</a:t>
            </a:r>
          </a:p>
        </p:txBody>
      </p:sp>
    </p:spTree>
    <p:extLst>
      <p:ext uri="{BB962C8B-B14F-4D97-AF65-F5344CB8AC3E}">
        <p14:creationId xmlns:p14="http://schemas.microsoft.com/office/powerpoint/2010/main" val="245285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22" grpId="0"/>
      <p:bldP spid="8" grpId="0"/>
      <p:bldP spid="23" grpId="0"/>
      <p:bldP spid="32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1986;p34">
            <a:extLst>
              <a:ext uri="{FF2B5EF4-FFF2-40B4-BE49-F238E27FC236}">
                <a16:creationId xmlns:a16="http://schemas.microsoft.com/office/drawing/2014/main" id="{7B5C2CB5-9265-4B8F-AB3C-86D31E4539DE}"/>
              </a:ext>
            </a:extLst>
          </p:cNvPr>
          <p:cNvSpPr txBox="1">
            <a:spLocks/>
          </p:cNvSpPr>
          <p:nvPr/>
        </p:nvSpPr>
        <p:spPr>
          <a:xfrm flipH="1">
            <a:off x="0" y="0"/>
            <a:ext cx="9144000" cy="605356"/>
          </a:xfrm>
          <a:prstGeom prst="rect">
            <a:avLst/>
          </a:prstGeom>
          <a:solidFill>
            <a:srgbClr val="1877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60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4949"/>
              </a:buClr>
              <a:buSzPts val="1200"/>
              <a:buFont typeface="Red Hat Display"/>
              <a:buNone/>
              <a:tabLst/>
              <a:defRPr/>
            </a:pPr>
            <a:r>
              <a:rPr lang="en-US" sz="2500" dirty="0">
                <a:solidFill>
                  <a:srgbClr val="FFFFFF"/>
                </a:solidFill>
                <a:latin typeface="Montserrat" panose="00000500000000000000" pitchFamily="2" charset="0"/>
              </a:rPr>
              <a:t>3. 2-Sided Platform Model.</a:t>
            </a:r>
            <a:endParaRPr kumimoji="0" lang="en-GB" sz="2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sym typeface="Red Hat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FA29EE-DF1B-AB13-16F7-E1F7B3E9129E}"/>
              </a:ext>
            </a:extLst>
          </p:cNvPr>
          <p:cNvSpPr txBox="1"/>
          <p:nvPr/>
        </p:nvSpPr>
        <p:spPr>
          <a:xfrm>
            <a:off x="160752" y="1697232"/>
            <a:ext cx="14974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latin typeface="Montserrat" panose="00000500000000000000" pitchFamily="2" charset="0"/>
              </a:rPr>
              <a:t>Hairdresser</a:t>
            </a:r>
          </a:p>
          <a:p>
            <a:pPr algn="ctr"/>
            <a:r>
              <a:rPr lang="en-US" sz="1500" b="1" dirty="0">
                <a:latin typeface="Montserrat" panose="00000500000000000000" pitchFamily="2" charset="0"/>
              </a:rPr>
              <a:t>(Supply)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DBD9BE-D91C-E511-B748-8B0CE5FC1E40}"/>
              </a:ext>
            </a:extLst>
          </p:cNvPr>
          <p:cNvSpPr txBox="1"/>
          <p:nvPr/>
        </p:nvSpPr>
        <p:spPr>
          <a:xfrm>
            <a:off x="3878444" y="4179455"/>
            <a:ext cx="200940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latin typeface="Montserrat" panose="00000500000000000000" pitchFamily="2" charset="0"/>
              </a:rPr>
              <a:t>Beauty Salon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6B8BE-A289-5473-E7C0-84F7F9304CCD}"/>
              </a:ext>
            </a:extLst>
          </p:cNvPr>
          <p:cNvSpPr txBox="1"/>
          <p:nvPr/>
        </p:nvSpPr>
        <p:spPr>
          <a:xfrm>
            <a:off x="7066493" y="1685169"/>
            <a:ext cx="14974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latin typeface="Montserrat" panose="00000500000000000000" pitchFamily="2" charset="0"/>
              </a:rPr>
              <a:t>User</a:t>
            </a:r>
          </a:p>
          <a:p>
            <a:pPr algn="ctr"/>
            <a:r>
              <a:rPr lang="en-US" sz="1500" b="1" dirty="0">
                <a:latin typeface="Montserrat" panose="00000500000000000000" pitchFamily="2" charset="0"/>
              </a:rPr>
              <a:t>(Demand)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329EA35-1E6C-D7D7-1C3A-C0FA058401AA}"/>
              </a:ext>
            </a:extLst>
          </p:cNvPr>
          <p:cNvCxnSpPr>
            <a:cxnSpLocks/>
          </p:cNvCxnSpPr>
          <p:nvPr/>
        </p:nvCxnSpPr>
        <p:spPr>
          <a:xfrm>
            <a:off x="2511075" y="2533209"/>
            <a:ext cx="1365224" cy="1034893"/>
          </a:xfrm>
          <a:prstGeom prst="straightConnector1">
            <a:avLst/>
          </a:prstGeom>
          <a:ln w="28575">
            <a:solidFill>
              <a:srgbClr val="1877F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5414BB3-9C61-3848-B204-06D9D6E2A04D}"/>
              </a:ext>
            </a:extLst>
          </p:cNvPr>
          <p:cNvSpPr txBox="1"/>
          <p:nvPr/>
        </p:nvSpPr>
        <p:spPr>
          <a:xfrm>
            <a:off x="156645" y="675437"/>
            <a:ext cx="8830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Here the platform (Beauty Salon) takes a commission (10%-15%) from the </a:t>
            </a:r>
            <a:r>
              <a:rPr lang="en-US" b="1" dirty="0">
                <a:latin typeface="Montserrat" panose="00000500000000000000" pitchFamily="2" charset="0"/>
              </a:rPr>
              <a:t>hairdressers</a:t>
            </a:r>
            <a:r>
              <a:rPr lang="en-US" dirty="0">
                <a:latin typeface="Montserrat" panose="00000500000000000000" pitchFamily="2" charset="0"/>
              </a:rPr>
              <a:t> and payment from the </a:t>
            </a:r>
            <a:r>
              <a:rPr lang="en-US" b="1" dirty="0">
                <a:latin typeface="Montserrat" panose="00000500000000000000" pitchFamily="2" charset="0"/>
              </a:rPr>
              <a:t>customers </a:t>
            </a:r>
            <a:r>
              <a:rPr lang="en-US" dirty="0">
                <a:latin typeface="Montserrat" panose="00000500000000000000" pitchFamily="2" charset="0"/>
              </a:rPr>
              <a:t>with no customization.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975CFB-002F-E127-AAB7-1E525A41FC3C}"/>
              </a:ext>
            </a:extLst>
          </p:cNvPr>
          <p:cNvSpPr txBox="1"/>
          <p:nvPr/>
        </p:nvSpPr>
        <p:spPr>
          <a:xfrm>
            <a:off x="1" y="4658156"/>
            <a:ext cx="73386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Network effect can make this business model extremely defensible.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3AD4D2-A2A5-762F-F6F2-949D027A67F1}"/>
              </a:ext>
            </a:extLst>
          </p:cNvPr>
          <p:cNvSpPr txBox="1"/>
          <p:nvPr/>
        </p:nvSpPr>
        <p:spPr>
          <a:xfrm>
            <a:off x="1971793" y="3167464"/>
            <a:ext cx="14616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Montserrat" panose="00000500000000000000" pitchFamily="2" charset="0"/>
              </a:rPr>
              <a:t>-15% Commission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B16571-8272-DC9A-3357-28EDC0501EF6}"/>
              </a:ext>
            </a:extLst>
          </p:cNvPr>
          <p:cNvGrpSpPr/>
          <p:nvPr/>
        </p:nvGrpSpPr>
        <p:grpSpPr>
          <a:xfrm>
            <a:off x="1539089" y="1437493"/>
            <a:ext cx="1182677" cy="1021311"/>
            <a:chOff x="1539089" y="1437493"/>
            <a:chExt cx="1182677" cy="102131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C21656F-BA85-D2DC-3DCF-776EFBBC802F}"/>
                </a:ext>
              </a:extLst>
            </p:cNvPr>
            <p:cNvSpPr/>
            <p:nvPr/>
          </p:nvSpPr>
          <p:spPr>
            <a:xfrm>
              <a:off x="1619773" y="1437493"/>
              <a:ext cx="1021311" cy="1021311"/>
            </a:xfrm>
            <a:prstGeom prst="ellipse">
              <a:avLst/>
            </a:prstGeom>
            <a:solidFill>
              <a:srgbClr val="1877F2">
                <a:alpha val="60000"/>
              </a:srgbClr>
            </a:solidFill>
            <a:ln>
              <a:solidFill>
                <a:srgbClr val="187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CE0E1B92-5F68-A084-2C37-B225A5D3B1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089" y="1511898"/>
              <a:ext cx="1182677" cy="802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546E49-730E-3F66-56B3-E3A3ACEEACCB}"/>
              </a:ext>
            </a:extLst>
          </p:cNvPr>
          <p:cNvGrpSpPr/>
          <p:nvPr/>
        </p:nvGrpSpPr>
        <p:grpSpPr>
          <a:xfrm>
            <a:off x="4120564" y="3134405"/>
            <a:ext cx="1021311" cy="1021311"/>
            <a:chOff x="4120564" y="3134405"/>
            <a:chExt cx="1021311" cy="102131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6BED145-CED8-2F14-10BD-C2A6A2280430}"/>
                </a:ext>
              </a:extLst>
            </p:cNvPr>
            <p:cNvSpPr/>
            <p:nvPr/>
          </p:nvSpPr>
          <p:spPr>
            <a:xfrm>
              <a:off x="4120564" y="3134405"/>
              <a:ext cx="1021311" cy="1021311"/>
            </a:xfrm>
            <a:prstGeom prst="ellipse">
              <a:avLst/>
            </a:prstGeom>
            <a:solidFill>
              <a:srgbClr val="1877F2">
                <a:alpha val="60000"/>
              </a:srgbClr>
            </a:solidFill>
            <a:ln>
              <a:solidFill>
                <a:srgbClr val="187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4102" name="Picture 6">
              <a:extLst>
                <a:ext uri="{FF2B5EF4-FFF2-40B4-BE49-F238E27FC236}">
                  <a16:creationId xmlns:a16="http://schemas.microsoft.com/office/drawing/2014/main" id="{487E94D8-7F07-5390-EAE9-EEBCFAF60A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221" y="3302633"/>
              <a:ext cx="650857" cy="650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806734-777B-D028-D57D-A1A332040313}"/>
              </a:ext>
            </a:extLst>
          </p:cNvPr>
          <p:cNvGrpSpPr/>
          <p:nvPr/>
        </p:nvGrpSpPr>
        <p:grpSpPr>
          <a:xfrm>
            <a:off x="6173004" y="1386739"/>
            <a:ext cx="1021311" cy="1072619"/>
            <a:chOff x="6173004" y="1386739"/>
            <a:chExt cx="1021311" cy="107261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477CFE1-4EBD-1660-8F1A-59F6564770C4}"/>
                </a:ext>
              </a:extLst>
            </p:cNvPr>
            <p:cNvSpPr/>
            <p:nvPr/>
          </p:nvSpPr>
          <p:spPr>
            <a:xfrm>
              <a:off x="6173004" y="1438047"/>
              <a:ext cx="1021311" cy="1021311"/>
            </a:xfrm>
            <a:prstGeom prst="ellipse">
              <a:avLst/>
            </a:prstGeom>
            <a:solidFill>
              <a:srgbClr val="1877F2">
                <a:alpha val="60000"/>
              </a:srgbClr>
            </a:solidFill>
            <a:ln>
              <a:solidFill>
                <a:srgbClr val="187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4104" name="Picture 8">
              <a:extLst>
                <a:ext uri="{FF2B5EF4-FFF2-40B4-BE49-F238E27FC236}">
                  <a16:creationId xmlns:a16="http://schemas.microsoft.com/office/drawing/2014/main" id="{CAA52D4D-755A-4C9F-E980-685FEBA033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416" y="1386739"/>
              <a:ext cx="838040" cy="838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85F60FF-6323-E95E-90A6-20FD6216FBF3}"/>
              </a:ext>
            </a:extLst>
          </p:cNvPr>
          <p:cNvCxnSpPr>
            <a:cxnSpLocks/>
          </p:cNvCxnSpPr>
          <p:nvPr/>
        </p:nvCxnSpPr>
        <p:spPr>
          <a:xfrm>
            <a:off x="2847731" y="1744482"/>
            <a:ext cx="3040120" cy="14934"/>
          </a:xfrm>
          <a:prstGeom prst="straightConnector1">
            <a:avLst/>
          </a:prstGeom>
          <a:ln w="28575">
            <a:solidFill>
              <a:srgbClr val="1877F2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FC95048-37B4-0610-5B18-503396E0D536}"/>
              </a:ext>
            </a:extLst>
          </p:cNvPr>
          <p:cNvCxnSpPr>
            <a:cxnSpLocks/>
          </p:cNvCxnSpPr>
          <p:nvPr/>
        </p:nvCxnSpPr>
        <p:spPr>
          <a:xfrm>
            <a:off x="2847731" y="1999068"/>
            <a:ext cx="3069645" cy="17518"/>
          </a:xfrm>
          <a:prstGeom prst="straightConnector1">
            <a:avLst/>
          </a:prstGeom>
          <a:ln w="28575">
            <a:solidFill>
              <a:srgbClr val="1877F2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2CF2FA2-456D-5156-D569-E043AB188A26}"/>
              </a:ext>
            </a:extLst>
          </p:cNvPr>
          <p:cNvSpPr txBox="1"/>
          <p:nvPr/>
        </p:nvSpPr>
        <p:spPr>
          <a:xfrm>
            <a:off x="2611439" y="1339398"/>
            <a:ext cx="35308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ontserrat" panose="00000500000000000000" pitchFamily="2" charset="0"/>
              </a:rPr>
              <a:t>Requirement + Budget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918888B-0AEA-A71B-FB19-E0AABD47016F}"/>
              </a:ext>
            </a:extLst>
          </p:cNvPr>
          <p:cNvCxnSpPr>
            <a:cxnSpLocks/>
          </p:cNvCxnSpPr>
          <p:nvPr/>
        </p:nvCxnSpPr>
        <p:spPr>
          <a:xfrm flipV="1">
            <a:off x="5288947" y="2532397"/>
            <a:ext cx="1205659" cy="1035705"/>
          </a:xfrm>
          <a:prstGeom prst="straightConnector1">
            <a:avLst/>
          </a:prstGeom>
          <a:ln w="28575">
            <a:solidFill>
              <a:srgbClr val="1877F2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114E5D2-AF90-17B4-96FC-2F0C70056ECA}"/>
              </a:ext>
            </a:extLst>
          </p:cNvPr>
          <p:cNvSpPr txBox="1"/>
          <p:nvPr/>
        </p:nvSpPr>
        <p:spPr>
          <a:xfrm>
            <a:off x="4820422" y="2561726"/>
            <a:ext cx="14294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ontserrat" panose="00000500000000000000" pitchFamily="2" charset="0"/>
              </a:rPr>
              <a:t>Market Access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5AF6F9-DBDF-594A-977F-5F0D70385DD7}"/>
              </a:ext>
            </a:extLst>
          </p:cNvPr>
          <p:cNvSpPr txBox="1"/>
          <p:nvPr/>
        </p:nvSpPr>
        <p:spPr>
          <a:xfrm>
            <a:off x="3961077" y="2020667"/>
            <a:ext cx="6765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ontserrat" panose="00000500000000000000" pitchFamily="2" charset="0"/>
              </a:rPr>
              <a:t>Offer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894947-78EF-A59A-B0E6-A4ACB8152030}"/>
              </a:ext>
            </a:extLst>
          </p:cNvPr>
          <p:cNvSpPr txBox="1"/>
          <p:nvPr/>
        </p:nvSpPr>
        <p:spPr>
          <a:xfrm>
            <a:off x="5923012" y="3184105"/>
            <a:ext cx="123749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Montserrat" panose="00000500000000000000" pitchFamily="2" charset="0"/>
              </a:rPr>
              <a:t>Payment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224B837-0C31-0551-3EDB-C0E2CC154607}"/>
              </a:ext>
            </a:extLst>
          </p:cNvPr>
          <p:cNvCxnSpPr>
            <a:cxnSpLocks/>
          </p:cNvCxnSpPr>
          <p:nvPr/>
        </p:nvCxnSpPr>
        <p:spPr>
          <a:xfrm flipH="1">
            <a:off x="5400826" y="2718511"/>
            <a:ext cx="1202659" cy="1037883"/>
          </a:xfrm>
          <a:prstGeom prst="straightConnector1">
            <a:avLst/>
          </a:prstGeom>
          <a:ln w="28575">
            <a:solidFill>
              <a:srgbClr val="1877F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02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22" grpId="0"/>
      <p:bldP spid="8" grpId="0"/>
      <p:bldP spid="23" grpId="0"/>
      <p:bldP spid="32" grpId="0"/>
      <p:bldP spid="51" grpId="0"/>
      <p:bldP spid="5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1986;p34">
            <a:extLst>
              <a:ext uri="{FF2B5EF4-FFF2-40B4-BE49-F238E27FC236}">
                <a16:creationId xmlns:a16="http://schemas.microsoft.com/office/drawing/2014/main" id="{7B5C2CB5-9265-4B8F-AB3C-86D31E4539DE}"/>
              </a:ext>
            </a:extLst>
          </p:cNvPr>
          <p:cNvSpPr txBox="1">
            <a:spLocks/>
          </p:cNvSpPr>
          <p:nvPr/>
        </p:nvSpPr>
        <p:spPr>
          <a:xfrm flipH="1">
            <a:off x="0" y="0"/>
            <a:ext cx="9144000" cy="605356"/>
          </a:xfrm>
          <a:prstGeom prst="rect">
            <a:avLst/>
          </a:prstGeom>
          <a:solidFill>
            <a:srgbClr val="1877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60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None/>
              <a:defRPr sz="1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4949"/>
              </a:buClr>
              <a:buSzPts val="1200"/>
              <a:buFont typeface="Red Hat Display"/>
              <a:buNone/>
              <a:tabLst/>
              <a:defRPr/>
            </a:pPr>
            <a:r>
              <a:rPr lang="en-US" sz="2500" dirty="0">
                <a:solidFill>
                  <a:srgbClr val="FFFFFF"/>
                </a:solidFill>
                <a:latin typeface="Montserrat" panose="00000500000000000000" pitchFamily="2" charset="0"/>
              </a:rPr>
              <a:t>4. Multi-Sided Platform Model</a:t>
            </a:r>
            <a:endParaRPr kumimoji="0" lang="en-GB" sz="2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sym typeface="Red Hat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FA29EE-DF1B-AB13-16F7-E1F7B3E9129E}"/>
              </a:ext>
            </a:extLst>
          </p:cNvPr>
          <p:cNvSpPr txBox="1"/>
          <p:nvPr/>
        </p:nvSpPr>
        <p:spPr>
          <a:xfrm>
            <a:off x="0" y="2818596"/>
            <a:ext cx="1359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Montserrat" panose="00000500000000000000" pitchFamily="2" charset="0"/>
              </a:rPr>
              <a:t>Hairdresser</a:t>
            </a:r>
          </a:p>
          <a:p>
            <a:pPr algn="ctr"/>
            <a:r>
              <a:rPr lang="en-US" b="1" dirty="0">
                <a:latin typeface="Montserrat" panose="00000500000000000000" pitchFamily="2" charset="0"/>
              </a:rPr>
              <a:t>(Supply)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DBD9BE-D91C-E511-B748-8B0CE5FC1E40}"/>
              </a:ext>
            </a:extLst>
          </p:cNvPr>
          <p:cNvSpPr txBox="1"/>
          <p:nvPr/>
        </p:nvSpPr>
        <p:spPr>
          <a:xfrm>
            <a:off x="3460708" y="4800787"/>
            <a:ext cx="15534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Montserrat" panose="00000500000000000000" pitchFamily="2" charset="0"/>
              </a:rPr>
              <a:t>Beauty Salon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6B8BE-A289-5473-E7C0-84F7F9304CCD}"/>
              </a:ext>
            </a:extLst>
          </p:cNvPr>
          <p:cNvSpPr txBox="1"/>
          <p:nvPr/>
        </p:nvSpPr>
        <p:spPr>
          <a:xfrm>
            <a:off x="7887954" y="2818596"/>
            <a:ext cx="1169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Montserrat" panose="00000500000000000000" pitchFamily="2" charset="0"/>
              </a:rPr>
              <a:t>User</a:t>
            </a:r>
          </a:p>
          <a:p>
            <a:pPr algn="ctr"/>
            <a:r>
              <a:rPr lang="en-US" b="1" dirty="0">
                <a:latin typeface="Montserrat" panose="00000500000000000000" pitchFamily="2" charset="0"/>
              </a:rPr>
              <a:t>(Demand)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329EA35-1E6C-D7D7-1C3A-C0FA058401AA}"/>
              </a:ext>
            </a:extLst>
          </p:cNvPr>
          <p:cNvCxnSpPr>
            <a:cxnSpLocks/>
          </p:cNvCxnSpPr>
          <p:nvPr/>
        </p:nvCxnSpPr>
        <p:spPr>
          <a:xfrm>
            <a:off x="2143656" y="3692141"/>
            <a:ext cx="1470895" cy="786062"/>
          </a:xfrm>
          <a:prstGeom prst="straightConnector1">
            <a:avLst/>
          </a:prstGeom>
          <a:ln w="28575">
            <a:solidFill>
              <a:srgbClr val="1877F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5414BB3-9C61-3848-B204-06D9D6E2A04D}"/>
              </a:ext>
            </a:extLst>
          </p:cNvPr>
          <p:cNvSpPr txBox="1"/>
          <p:nvPr/>
        </p:nvSpPr>
        <p:spPr>
          <a:xfrm>
            <a:off x="136956" y="658055"/>
            <a:ext cx="9007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Here the platform (Beauty Salon) takes care of everything from landing equipment to providing a hairdresser etc.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BBB167-EF95-367A-C29F-ACCE83CD4B48}"/>
              </a:ext>
            </a:extLst>
          </p:cNvPr>
          <p:cNvCxnSpPr>
            <a:cxnSpLocks/>
          </p:cNvCxnSpPr>
          <p:nvPr/>
        </p:nvCxnSpPr>
        <p:spPr>
          <a:xfrm>
            <a:off x="2319091" y="3510389"/>
            <a:ext cx="1353370" cy="689813"/>
          </a:xfrm>
          <a:prstGeom prst="straightConnector1">
            <a:avLst/>
          </a:prstGeom>
          <a:ln w="28575">
            <a:solidFill>
              <a:srgbClr val="1877F2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64CB32E-6ACF-0596-D9C6-C5A0828925A8}"/>
              </a:ext>
            </a:extLst>
          </p:cNvPr>
          <p:cNvSpPr txBox="1"/>
          <p:nvPr/>
        </p:nvSpPr>
        <p:spPr>
          <a:xfrm rot="1611643">
            <a:off x="2409880" y="3559079"/>
            <a:ext cx="142943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Montserrat" panose="00000500000000000000" pitchFamily="2" charset="0"/>
              </a:rPr>
              <a:t>Market Access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3AD4D2-A2A5-762F-F6F2-949D027A67F1}"/>
              </a:ext>
            </a:extLst>
          </p:cNvPr>
          <p:cNvSpPr txBox="1"/>
          <p:nvPr/>
        </p:nvSpPr>
        <p:spPr>
          <a:xfrm>
            <a:off x="1567945" y="4068343"/>
            <a:ext cx="146164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Montserrat" panose="00000500000000000000" pitchFamily="2" charset="0"/>
              </a:rPr>
              <a:t>-15% Commission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61AAD6-B44E-6F43-6A1C-D85791FEA446}"/>
              </a:ext>
            </a:extLst>
          </p:cNvPr>
          <p:cNvGrpSpPr/>
          <p:nvPr/>
        </p:nvGrpSpPr>
        <p:grpSpPr>
          <a:xfrm>
            <a:off x="1240151" y="2558857"/>
            <a:ext cx="1182677" cy="1021311"/>
            <a:chOff x="1240151" y="2558857"/>
            <a:chExt cx="1182677" cy="102131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C21656F-BA85-D2DC-3DCF-776EFBBC802F}"/>
                </a:ext>
              </a:extLst>
            </p:cNvPr>
            <p:cNvSpPr/>
            <p:nvPr/>
          </p:nvSpPr>
          <p:spPr>
            <a:xfrm>
              <a:off x="1320835" y="2558857"/>
              <a:ext cx="1021311" cy="1021311"/>
            </a:xfrm>
            <a:prstGeom prst="ellipse">
              <a:avLst/>
            </a:prstGeom>
            <a:solidFill>
              <a:srgbClr val="1877F2">
                <a:alpha val="60000"/>
              </a:srgbClr>
            </a:solidFill>
            <a:ln>
              <a:solidFill>
                <a:srgbClr val="187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CE0E1B92-5F68-A084-2C37-B225A5D3B1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151" y="2633262"/>
              <a:ext cx="1182677" cy="802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34989E-6EAA-2FAB-F81D-2C3008CCAEA3}"/>
              </a:ext>
            </a:extLst>
          </p:cNvPr>
          <p:cNvGrpSpPr/>
          <p:nvPr/>
        </p:nvGrpSpPr>
        <p:grpSpPr>
          <a:xfrm>
            <a:off x="3821626" y="3772199"/>
            <a:ext cx="1021311" cy="1021311"/>
            <a:chOff x="3821626" y="3772199"/>
            <a:chExt cx="1021311" cy="102131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6BED145-CED8-2F14-10BD-C2A6A2280430}"/>
                </a:ext>
              </a:extLst>
            </p:cNvPr>
            <p:cNvSpPr/>
            <p:nvPr/>
          </p:nvSpPr>
          <p:spPr>
            <a:xfrm>
              <a:off x="3821626" y="3772199"/>
              <a:ext cx="1021311" cy="1021311"/>
            </a:xfrm>
            <a:prstGeom prst="ellipse">
              <a:avLst/>
            </a:prstGeom>
            <a:solidFill>
              <a:srgbClr val="1877F2">
                <a:alpha val="60000"/>
              </a:srgbClr>
            </a:solidFill>
            <a:ln>
              <a:solidFill>
                <a:srgbClr val="187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4102" name="Picture 6">
              <a:extLst>
                <a:ext uri="{FF2B5EF4-FFF2-40B4-BE49-F238E27FC236}">
                  <a16:creationId xmlns:a16="http://schemas.microsoft.com/office/drawing/2014/main" id="{487E94D8-7F07-5390-EAE9-EEBCFAF60A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283" y="3940427"/>
              <a:ext cx="650857" cy="650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2F7F7E-351F-F549-0010-42917C3BD96A}"/>
              </a:ext>
            </a:extLst>
          </p:cNvPr>
          <p:cNvGrpSpPr/>
          <p:nvPr/>
        </p:nvGrpSpPr>
        <p:grpSpPr>
          <a:xfrm>
            <a:off x="6524483" y="2509826"/>
            <a:ext cx="1021311" cy="1072619"/>
            <a:chOff x="6524483" y="2509826"/>
            <a:chExt cx="1021311" cy="107261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477CFE1-4EBD-1660-8F1A-59F6564770C4}"/>
                </a:ext>
              </a:extLst>
            </p:cNvPr>
            <p:cNvSpPr/>
            <p:nvPr/>
          </p:nvSpPr>
          <p:spPr>
            <a:xfrm>
              <a:off x="6524483" y="2561134"/>
              <a:ext cx="1021311" cy="1021311"/>
            </a:xfrm>
            <a:prstGeom prst="ellipse">
              <a:avLst/>
            </a:prstGeom>
            <a:solidFill>
              <a:srgbClr val="1877F2">
                <a:alpha val="60000"/>
              </a:srgbClr>
            </a:solidFill>
            <a:ln>
              <a:solidFill>
                <a:srgbClr val="187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4104" name="Picture 8">
              <a:extLst>
                <a:ext uri="{FF2B5EF4-FFF2-40B4-BE49-F238E27FC236}">
                  <a16:creationId xmlns:a16="http://schemas.microsoft.com/office/drawing/2014/main" id="{CAA52D4D-755A-4C9F-E980-685FEBA033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5895" y="2509826"/>
              <a:ext cx="838040" cy="838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85F60FF-6323-E95E-90A6-20FD6216FBF3}"/>
              </a:ext>
            </a:extLst>
          </p:cNvPr>
          <p:cNvCxnSpPr>
            <a:cxnSpLocks/>
          </p:cNvCxnSpPr>
          <p:nvPr/>
        </p:nvCxnSpPr>
        <p:spPr>
          <a:xfrm>
            <a:off x="2470809" y="2716937"/>
            <a:ext cx="3756765" cy="16006"/>
          </a:xfrm>
          <a:prstGeom prst="straightConnector1">
            <a:avLst/>
          </a:prstGeom>
          <a:ln w="28575">
            <a:solidFill>
              <a:srgbClr val="1877F2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FC95048-37B4-0610-5B18-503396E0D536}"/>
              </a:ext>
            </a:extLst>
          </p:cNvPr>
          <p:cNvCxnSpPr>
            <a:cxnSpLocks/>
          </p:cNvCxnSpPr>
          <p:nvPr/>
        </p:nvCxnSpPr>
        <p:spPr>
          <a:xfrm>
            <a:off x="2540763" y="2973817"/>
            <a:ext cx="3716336" cy="16296"/>
          </a:xfrm>
          <a:prstGeom prst="straightConnector1">
            <a:avLst/>
          </a:prstGeom>
          <a:ln w="28575">
            <a:solidFill>
              <a:srgbClr val="1877F2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2CF2FA2-456D-5156-D569-E043AB188A26}"/>
              </a:ext>
            </a:extLst>
          </p:cNvPr>
          <p:cNvSpPr txBox="1"/>
          <p:nvPr/>
        </p:nvSpPr>
        <p:spPr>
          <a:xfrm>
            <a:off x="2609530" y="2381820"/>
            <a:ext cx="353086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Montserrat" panose="00000500000000000000" pitchFamily="2" charset="0"/>
              </a:rPr>
              <a:t>Requirement + Budget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918888B-0AEA-A71B-FB19-E0AABD47016F}"/>
              </a:ext>
            </a:extLst>
          </p:cNvPr>
          <p:cNvCxnSpPr>
            <a:cxnSpLocks/>
          </p:cNvCxnSpPr>
          <p:nvPr/>
        </p:nvCxnSpPr>
        <p:spPr>
          <a:xfrm flipV="1">
            <a:off x="4902247" y="3393500"/>
            <a:ext cx="1610236" cy="748276"/>
          </a:xfrm>
          <a:prstGeom prst="straightConnector1">
            <a:avLst/>
          </a:prstGeom>
          <a:ln w="28575">
            <a:solidFill>
              <a:srgbClr val="1877F2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114E5D2-AF90-17B4-96FC-2F0C70056ECA}"/>
              </a:ext>
            </a:extLst>
          </p:cNvPr>
          <p:cNvSpPr txBox="1"/>
          <p:nvPr/>
        </p:nvSpPr>
        <p:spPr>
          <a:xfrm rot="20100402">
            <a:off x="4825022" y="3463375"/>
            <a:ext cx="142943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Montserrat" panose="00000500000000000000" pitchFamily="2" charset="0"/>
              </a:rPr>
              <a:t>Market Access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5AF6F9-DBDF-594A-977F-5F0D70385DD7}"/>
              </a:ext>
            </a:extLst>
          </p:cNvPr>
          <p:cNvSpPr txBox="1"/>
          <p:nvPr/>
        </p:nvSpPr>
        <p:spPr>
          <a:xfrm>
            <a:off x="4036673" y="3014140"/>
            <a:ext cx="6765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ontserrat" panose="00000500000000000000" pitchFamily="2" charset="0"/>
              </a:rPr>
              <a:t>Offer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894947-78EF-A59A-B0E6-A4ACB8152030}"/>
              </a:ext>
            </a:extLst>
          </p:cNvPr>
          <p:cNvSpPr txBox="1"/>
          <p:nvPr/>
        </p:nvSpPr>
        <p:spPr>
          <a:xfrm>
            <a:off x="5769165" y="4055696"/>
            <a:ext cx="1237493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Montserrat" panose="00000500000000000000" pitchFamily="2" charset="0"/>
              </a:rPr>
              <a:t>Payment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224B837-0C31-0551-3EDB-C0E2CC154607}"/>
              </a:ext>
            </a:extLst>
          </p:cNvPr>
          <p:cNvCxnSpPr>
            <a:cxnSpLocks/>
          </p:cNvCxnSpPr>
          <p:nvPr/>
        </p:nvCxnSpPr>
        <p:spPr>
          <a:xfrm flipH="1">
            <a:off x="5014126" y="3561617"/>
            <a:ext cx="1693164" cy="768451"/>
          </a:xfrm>
          <a:prstGeom prst="straightConnector1">
            <a:avLst/>
          </a:prstGeom>
          <a:ln w="28575">
            <a:solidFill>
              <a:srgbClr val="1877F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D19E7D9-402B-9555-03E4-3A2862736093}"/>
              </a:ext>
            </a:extLst>
          </p:cNvPr>
          <p:cNvSpPr/>
          <p:nvPr/>
        </p:nvSpPr>
        <p:spPr>
          <a:xfrm>
            <a:off x="4929554" y="1509800"/>
            <a:ext cx="2946400" cy="3016739"/>
          </a:xfrm>
          <a:custGeom>
            <a:avLst/>
            <a:gdLst>
              <a:gd name="connsiteX0" fmla="*/ 0 w 2946400"/>
              <a:gd name="connsiteY0" fmla="*/ 2993293 h 3016739"/>
              <a:gd name="connsiteX1" fmla="*/ 2946400 w 2946400"/>
              <a:gd name="connsiteY1" fmla="*/ 3016739 h 3016739"/>
              <a:gd name="connsiteX2" fmla="*/ 2938584 w 2946400"/>
              <a:gd name="connsiteY2" fmla="*/ 0 h 3016739"/>
              <a:gd name="connsiteX3" fmla="*/ 23446 w 2946400"/>
              <a:gd name="connsiteY3" fmla="*/ 15631 h 301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400" h="3016739">
                <a:moveTo>
                  <a:pt x="0" y="2993293"/>
                </a:moveTo>
                <a:lnTo>
                  <a:pt x="2946400" y="3016739"/>
                </a:lnTo>
                <a:cubicBezTo>
                  <a:pt x="2943795" y="2011159"/>
                  <a:pt x="2941189" y="1005580"/>
                  <a:pt x="2938584" y="0"/>
                </a:cubicBezTo>
                <a:lnTo>
                  <a:pt x="23446" y="15631"/>
                </a:lnTo>
              </a:path>
            </a:pathLst>
          </a:custGeom>
          <a:noFill/>
          <a:ln>
            <a:solidFill>
              <a:srgbClr val="1877F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F200FFA-B149-2660-0EA3-961FDD8BC6D2}"/>
              </a:ext>
            </a:extLst>
          </p:cNvPr>
          <p:cNvSpPr/>
          <p:nvPr/>
        </p:nvSpPr>
        <p:spPr>
          <a:xfrm>
            <a:off x="1803400" y="1586004"/>
            <a:ext cx="1956812" cy="861643"/>
          </a:xfrm>
          <a:custGeom>
            <a:avLst/>
            <a:gdLst>
              <a:gd name="connsiteX0" fmla="*/ 1946031 w 1946031"/>
              <a:gd name="connsiteY0" fmla="*/ 23446 h 797169"/>
              <a:gd name="connsiteX1" fmla="*/ 0 w 1946031"/>
              <a:gd name="connsiteY1" fmla="*/ 0 h 797169"/>
              <a:gd name="connsiteX2" fmla="*/ 7815 w 1946031"/>
              <a:gd name="connsiteY2" fmla="*/ 797169 h 797169"/>
              <a:gd name="connsiteX3" fmla="*/ 7815 w 1946031"/>
              <a:gd name="connsiteY3" fmla="*/ 797169 h 79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031" h="797169">
                <a:moveTo>
                  <a:pt x="1946031" y="23446"/>
                </a:moveTo>
                <a:lnTo>
                  <a:pt x="0" y="0"/>
                </a:lnTo>
                <a:lnTo>
                  <a:pt x="7815" y="797169"/>
                </a:lnTo>
                <a:lnTo>
                  <a:pt x="7815" y="797169"/>
                </a:lnTo>
              </a:path>
            </a:pathLst>
          </a:custGeom>
          <a:noFill/>
          <a:ln>
            <a:solidFill>
              <a:srgbClr val="1877F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D3C1D7-EBE4-B844-97E0-4378850EC5FA}"/>
              </a:ext>
            </a:extLst>
          </p:cNvPr>
          <p:cNvGrpSpPr/>
          <p:nvPr/>
        </p:nvGrpSpPr>
        <p:grpSpPr>
          <a:xfrm>
            <a:off x="3821626" y="1206733"/>
            <a:ext cx="1021311" cy="1021311"/>
            <a:chOff x="3821626" y="1206733"/>
            <a:chExt cx="1021311" cy="102131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F943E45-BC3B-0329-2B8A-C8E3B036325F}"/>
                </a:ext>
              </a:extLst>
            </p:cNvPr>
            <p:cNvSpPr/>
            <p:nvPr/>
          </p:nvSpPr>
          <p:spPr>
            <a:xfrm>
              <a:off x="3821626" y="1206733"/>
              <a:ext cx="1021311" cy="1021311"/>
            </a:xfrm>
            <a:prstGeom prst="ellipse">
              <a:avLst/>
            </a:prstGeom>
            <a:solidFill>
              <a:srgbClr val="1877F2">
                <a:alpha val="60000"/>
              </a:srgbClr>
            </a:solidFill>
            <a:ln>
              <a:solidFill>
                <a:srgbClr val="187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CEFF40DE-FD68-6404-24F0-CEBA33F5D2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1308" y="1353864"/>
              <a:ext cx="761945" cy="761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45F375-EA7F-2928-6D4C-C95D2BE12CB6}"/>
              </a:ext>
            </a:extLst>
          </p:cNvPr>
          <p:cNvSpPr txBox="1"/>
          <p:nvPr/>
        </p:nvSpPr>
        <p:spPr>
          <a:xfrm>
            <a:off x="4904351" y="1627634"/>
            <a:ext cx="1021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Montserrat" panose="00000500000000000000" pitchFamily="2" charset="0"/>
              </a:rPr>
              <a:t>Equip. Suppliers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AB9291-DF89-1C77-4145-726A7AE0BD09}"/>
              </a:ext>
            </a:extLst>
          </p:cNvPr>
          <p:cNvSpPr txBox="1"/>
          <p:nvPr/>
        </p:nvSpPr>
        <p:spPr>
          <a:xfrm>
            <a:off x="2249054" y="1124339"/>
            <a:ext cx="12600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2" charset="0"/>
              </a:rPr>
              <a:t>Lend equip. at no cost</a:t>
            </a:r>
          </a:p>
        </p:txBody>
      </p:sp>
    </p:spTree>
    <p:extLst>
      <p:ext uri="{BB962C8B-B14F-4D97-AF65-F5344CB8AC3E}">
        <p14:creationId xmlns:p14="http://schemas.microsoft.com/office/powerpoint/2010/main" val="190185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22" grpId="0"/>
      <p:bldP spid="20" grpId="0"/>
      <p:bldP spid="23" grpId="0"/>
      <p:bldP spid="32" grpId="0"/>
      <p:bldP spid="51" grpId="0"/>
      <p:bldP spid="52" grpId="0"/>
      <p:bldP spid="10" grpId="0"/>
      <p:bldP spid="21" grpId="0" animBg="1"/>
      <p:bldP spid="33" grpId="0" animBg="1"/>
      <p:bldP spid="34" grpId="0"/>
      <p:bldP spid="35" grpId="0"/>
    </p:bldLst>
  </p:timing>
</p:sld>
</file>

<file path=ppt/theme/theme1.xml><?xml version="1.0" encoding="utf-8"?>
<a:theme xmlns:a="http://schemas.openxmlformats.org/drawingml/2006/main" name="Home Rental App Pitch Deck by Slidesgo">
  <a:themeElements>
    <a:clrScheme name="Simple Light">
      <a:dk1>
        <a:srgbClr val="064949"/>
      </a:dk1>
      <a:lt1>
        <a:srgbClr val="FFFFFF"/>
      </a:lt1>
      <a:dk2>
        <a:srgbClr val="595959"/>
      </a:dk2>
      <a:lt2>
        <a:srgbClr val="EEEEEE"/>
      </a:lt2>
      <a:accent1>
        <a:srgbClr val="E42524"/>
      </a:accent1>
      <a:accent2>
        <a:srgbClr val="FD876C"/>
      </a:accent2>
      <a:accent3>
        <a:srgbClr val="F4AA9E"/>
      </a:accent3>
      <a:accent4>
        <a:srgbClr val="E3F9F7"/>
      </a:accent4>
      <a:accent5>
        <a:srgbClr val="008D8A"/>
      </a:accent5>
      <a:accent6>
        <a:srgbClr val="8FDFD6"/>
      </a:accent6>
      <a:hlink>
        <a:srgbClr val="0649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2980406-802C-4F2B-BB67-83EE1BF4D7FD}">
  <we:reference id="wa200003964" version="1.0.0.0" store="en-US" storeType="OMEX"/>
  <we:alternateReferences>
    <we:reference id="wa200003964" version="1.0.0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22536</TotalTime>
  <Words>431</Words>
  <Application>Microsoft Office PowerPoint</Application>
  <PresentationFormat>On-screen Show (16:9)</PresentationFormat>
  <Paragraphs>97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Red Hat Display</vt:lpstr>
      <vt:lpstr>Muli</vt:lpstr>
      <vt:lpstr>Arial</vt:lpstr>
      <vt:lpstr>Maven Pro Regular</vt:lpstr>
      <vt:lpstr>Fira Sans Extra Condensed Medium</vt:lpstr>
      <vt:lpstr>Montserrat</vt:lpstr>
      <vt:lpstr>Home Rental App Pitch Deck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 to product</dc:title>
  <dc:creator>Akshay Deep</dc:creator>
  <cp:lastModifiedBy>NAVDEEP YADAV</cp:lastModifiedBy>
  <cp:revision>543</cp:revision>
  <dcterms:modified xsi:type="dcterms:W3CDTF">2023-01-13T02:02:31Z</dcterms:modified>
</cp:coreProperties>
</file>